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sldIdLst>
    <p:sldId id="259" r:id="rId3"/>
    <p:sldId id="258" r:id="rId4"/>
    <p:sldId id="257" r:id="rId5"/>
  </p:sldIdLst>
  <p:sldSz cx="6858000" cy="11304588"/>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6ADF"/>
    <a:srgbClr val="F84E02"/>
    <a:srgbClr val="D44302"/>
    <a:srgbClr val="934B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p:scale>
          <a:sx n="90" d="100"/>
          <a:sy n="90" d="100"/>
        </p:scale>
        <p:origin x="1482" y="-28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3.xml"/><Relationship Id="rId4" Type="http://schemas.openxmlformats.org/officeDocument/2006/relationships/slide" Target="slides/slide2.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2905BE-511A-4844-8EDF-FB8380FA824F}"/>
              </a:ext>
            </a:extLst>
          </p:cNvPr>
          <p:cNvSpPr>
            <a:spLocks noGrp="1"/>
          </p:cNvSpPr>
          <p:nvPr>
            <p:ph type="ctrTitle"/>
          </p:nvPr>
        </p:nvSpPr>
        <p:spPr>
          <a:xfrm>
            <a:off x="857250" y="1850081"/>
            <a:ext cx="5143500" cy="3935671"/>
          </a:xfrm>
        </p:spPr>
        <p:txBody>
          <a:bodyPr anchor="b"/>
          <a:lstStyle>
            <a:lvl1pPr algn="ctr">
              <a:defRPr sz="3375"/>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3F3E8229-540F-411A-A542-C5E0ADD47F76}"/>
              </a:ext>
            </a:extLst>
          </p:cNvPr>
          <p:cNvSpPr>
            <a:spLocks noGrp="1"/>
          </p:cNvSpPr>
          <p:nvPr>
            <p:ph type="subTitle" idx="1"/>
          </p:nvPr>
        </p:nvSpPr>
        <p:spPr>
          <a:xfrm>
            <a:off x="857250" y="5937527"/>
            <a:ext cx="5143500" cy="2729324"/>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B32B3D0E-3D15-4990-8054-867BAEDF65C0}"/>
              </a:ext>
            </a:extLst>
          </p:cNvPr>
          <p:cNvSpPr>
            <a:spLocks noGrp="1"/>
          </p:cNvSpPr>
          <p:nvPr>
            <p:ph type="dt" sz="half" idx="10"/>
          </p:nvPr>
        </p:nvSpPr>
        <p:spPr/>
        <p:txBody>
          <a:bodyPr/>
          <a:lstStyle/>
          <a:p>
            <a:fld id="{27D79079-442C-47F0-9EB9-668A55E85A89}" type="datetimeFigureOut">
              <a:rPr lang="es-CO" smtClean="0"/>
              <a:t>03/04/2020</a:t>
            </a:fld>
            <a:endParaRPr lang="es-CO"/>
          </a:p>
        </p:txBody>
      </p:sp>
      <p:sp>
        <p:nvSpPr>
          <p:cNvPr id="5" name="Marcador de pie de página 4">
            <a:extLst>
              <a:ext uri="{FF2B5EF4-FFF2-40B4-BE49-F238E27FC236}">
                <a16:creationId xmlns:a16="http://schemas.microsoft.com/office/drawing/2014/main" id="{263C0099-EAE2-474F-944F-3838649D49F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88D88F5-5CA1-4F71-8F73-5FC6D3531E70}"/>
              </a:ext>
            </a:extLst>
          </p:cNvPr>
          <p:cNvSpPr>
            <a:spLocks noGrp="1"/>
          </p:cNvSpPr>
          <p:nvPr>
            <p:ph type="sldNum" sz="quarter" idx="12"/>
          </p:nvPr>
        </p:nvSpPr>
        <p:spPr/>
        <p:txBody>
          <a:bodyPr/>
          <a:lstStyle/>
          <a:p>
            <a:fld id="{DDDCABDD-3299-485E-8B3A-87CEE45CD591}" type="slidenum">
              <a:rPr lang="es-CO" smtClean="0"/>
              <a:t>‹Nº›</a:t>
            </a:fld>
            <a:endParaRPr lang="es-CO"/>
          </a:p>
        </p:txBody>
      </p:sp>
    </p:spTree>
    <p:extLst>
      <p:ext uri="{BB962C8B-B14F-4D97-AF65-F5344CB8AC3E}">
        <p14:creationId xmlns:p14="http://schemas.microsoft.com/office/powerpoint/2010/main" val="2435417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71AF0-94AD-4BFE-84A1-11FC9E725D9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3610018-E3F2-4751-BF1A-7268629F99C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3458095-D1A4-44A9-B82E-9A99BAB6025D}"/>
              </a:ext>
            </a:extLst>
          </p:cNvPr>
          <p:cNvSpPr>
            <a:spLocks noGrp="1"/>
          </p:cNvSpPr>
          <p:nvPr>
            <p:ph type="dt" sz="half" idx="10"/>
          </p:nvPr>
        </p:nvSpPr>
        <p:spPr/>
        <p:txBody>
          <a:bodyPr/>
          <a:lstStyle/>
          <a:p>
            <a:fld id="{27D79079-442C-47F0-9EB9-668A55E85A89}" type="datetimeFigureOut">
              <a:rPr lang="es-CO" smtClean="0"/>
              <a:t>03/04/2020</a:t>
            </a:fld>
            <a:endParaRPr lang="es-CO"/>
          </a:p>
        </p:txBody>
      </p:sp>
      <p:sp>
        <p:nvSpPr>
          <p:cNvPr id="5" name="Marcador de pie de página 4">
            <a:extLst>
              <a:ext uri="{FF2B5EF4-FFF2-40B4-BE49-F238E27FC236}">
                <a16:creationId xmlns:a16="http://schemas.microsoft.com/office/drawing/2014/main" id="{69814C69-B559-4E56-A3AC-B3705CA84BD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953D691-965B-40EC-A696-CBA786953B55}"/>
              </a:ext>
            </a:extLst>
          </p:cNvPr>
          <p:cNvSpPr>
            <a:spLocks noGrp="1"/>
          </p:cNvSpPr>
          <p:nvPr>
            <p:ph type="sldNum" sz="quarter" idx="12"/>
          </p:nvPr>
        </p:nvSpPr>
        <p:spPr/>
        <p:txBody>
          <a:bodyPr/>
          <a:lstStyle/>
          <a:p>
            <a:fld id="{DDDCABDD-3299-485E-8B3A-87CEE45CD591}" type="slidenum">
              <a:rPr lang="es-CO" smtClean="0"/>
              <a:t>‹Nº›</a:t>
            </a:fld>
            <a:endParaRPr lang="es-CO"/>
          </a:p>
        </p:txBody>
      </p:sp>
    </p:spTree>
    <p:extLst>
      <p:ext uri="{BB962C8B-B14F-4D97-AF65-F5344CB8AC3E}">
        <p14:creationId xmlns:p14="http://schemas.microsoft.com/office/powerpoint/2010/main" val="159284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66ECF45-FC4E-46B0-A2E3-F1121E54F691}"/>
              </a:ext>
            </a:extLst>
          </p:cNvPr>
          <p:cNvSpPr>
            <a:spLocks noGrp="1"/>
          </p:cNvSpPr>
          <p:nvPr>
            <p:ph type="title" orient="vert"/>
          </p:nvPr>
        </p:nvSpPr>
        <p:spPr>
          <a:xfrm>
            <a:off x="4907756" y="601865"/>
            <a:ext cx="1478756" cy="9580116"/>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5B7603C-9A9C-4C3E-8BF1-F97DE9F91BD1}"/>
              </a:ext>
            </a:extLst>
          </p:cNvPr>
          <p:cNvSpPr>
            <a:spLocks noGrp="1"/>
          </p:cNvSpPr>
          <p:nvPr>
            <p:ph type="body" orient="vert" idx="1"/>
          </p:nvPr>
        </p:nvSpPr>
        <p:spPr>
          <a:xfrm>
            <a:off x="471487" y="601865"/>
            <a:ext cx="4350544" cy="958011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8547F2D-C6B1-466C-B2FA-0A4E7B798452}"/>
              </a:ext>
            </a:extLst>
          </p:cNvPr>
          <p:cNvSpPr>
            <a:spLocks noGrp="1"/>
          </p:cNvSpPr>
          <p:nvPr>
            <p:ph type="dt" sz="half" idx="10"/>
          </p:nvPr>
        </p:nvSpPr>
        <p:spPr/>
        <p:txBody>
          <a:bodyPr/>
          <a:lstStyle/>
          <a:p>
            <a:fld id="{27D79079-442C-47F0-9EB9-668A55E85A89}" type="datetimeFigureOut">
              <a:rPr lang="es-CO" smtClean="0"/>
              <a:t>03/04/2020</a:t>
            </a:fld>
            <a:endParaRPr lang="es-CO"/>
          </a:p>
        </p:txBody>
      </p:sp>
      <p:sp>
        <p:nvSpPr>
          <p:cNvPr id="5" name="Marcador de pie de página 4">
            <a:extLst>
              <a:ext uri="{FF2B5EF4-FFF2-40B4-BE49-F238E27FC236}">
                <a16:creationId xmlns:a16="http://schemas.microsoft.com/office/drawing/2014/main" id="{08F012A4-5549-4EF4-A0B0-2F2B06CC6E4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C82886E-F322-45F8-AE82-2320F18BB7C4}"/>
              </a:ext>
            </a:extLst>
          </p:cNvPr>
          <p:cNvSpPr>
            <a:spLocks noGrp="1"/>
          </p:cNvSpPr>
          <p:nvPr>
            <p:ph type="sldNum" sz="quarter" idx="12"/>
          </p:nvPr>
        </p:nvSpPr>
        <p:spPr/>
        <p:txBody>
          <a:bodyPr/>
          <a:lstStyle/>
          <a:p>
            <a:fld id="{DDDCABDD-3299-485E-8B3A-87CEE45CD591}" type="slidenum">
              <a:rPr lang="es-CO" smtClean="0"/>
              <a:t>‹Nº›</a:t>
            </a:fld>
            <a:endParaRPr lang="es-CO"/>
          </a:p>
        </p:txBody>
      </p:sp>
    </p:spTree>
    <p:extLst>
      <p:ext uri="{BB962C8B-B14F-4D97-AF65-F5344CB8AC3E}">
        <p14:creationId xmlns:p14="http://schemas.microsoft.com/office/powerpoint/2010/main" val="1009243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850081"/>
            <a:ext cx="5829300" cy="3935671"/>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5937527"/>
            <a:ext cx="5143500" cy="2729324"/>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F229395-FC9F-4B3B-984F-211613AB805E}" type="datetimeFigureOut">
              <a:rPr lang="es-ES" smtClean="0"/>
              <a:pPr/>
              <a:t>03/04/2020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F898419-EB1B-400B-B155-C3C5A00EB00D}" type="slidenum">
              <a:rPr lang="es-ES" smtClean="0"/>
              <a:pPr/>
              <a:t>‹Nº›</a:t>
            </a:fld>
            <a:endParaRPr lang="es-ES"/>
          </a:p>
        </p:txBody>
      </p:sp>
    </p:spTree>
    <p:extLst>
      <p:ext uri="{BB962C8B-B14F-4D97-AF65-F5344CB8AC3E}">
        <p14:creationId xmlns:p14="http://schemas.microsoft.com/office/powerpoint/2010/main" val="739330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F229395-FC9F-4B3B-984F-211613AB805E}" type="datetimeFigureOut">
              <a:rPr lang="es-ES" smtClean="0"/>
              <a:pPr/>
              <a:t>03/04/2020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F898419-EB1B-400B-B155-C3C5A00EB00D}" type="slidenum">
              <a:rPr lang="es-ES" smtClean="0"/>
              <a:pPr/>
              <a:t>‹Nº›</a:t>
            </a:fld>
            <a:endParaRPr lang="es-ES"/>
          </a:p>
        </p:txBody>
      </p:sp>
    </p:spTree>
    <p:extLst>
      <p:ext uri="{BB962C8B-B14F-4D97-AF65-F5344CB8AC3E}">
        <p14:creationId xmlns:p14="http://schemas.microsoft.com/office/powerpoint/2010/main" val="2577418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818300"/>
            <a:ext cx="5915025" cy="4702394"/>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7565180"/>
            <a:ext cx="5915025" cy="2472878"/>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F229395-FC9F-4B3B-984F-211613AB805E}" type="datetimeFigureOut">
              <a:rPr lang="es-ES" smtClean="0"/>
              <a:pPr/>
              <a:t>03/04/2020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F898419-EB1B-400B-B155-C3C5A00EB00D}" type="slidenum">
              <a:rPr lang="es-ES" smtClean="0"/>
              <a:pPr/>
              <a:t>‹Nº›</a:t>
            </a:fld>
            <a:endParaRPr lang="es-ES"/>
          </a:p>
        </p:txBody>
      </p:sp>
    </p:spTree>
    <p:extLst>
      <p:ext uri="{BB962C8B-B14F-4D97-AF65-F5344CB8AC3E}">
        <p14:creationId xmlns:p14="http://schemas.microsoft.com/office/powerpoint/2010/main" val="1082625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3009323"/>
            <a:ext cx="2914650" cy="71726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3009323"/>
            <a:ext cx="2914650" cy="71726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F229395-FC9F-4B3B-984F-211613AB805E}" type="datetimeFigureOut">
              <a:rPr lang="es-ES" smtClean="0"/>
              <a:pPr/>
              <a:t>03/04/2020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F898419-EB1B-400B-B155-C3C5A00EB00D}" type="slidenum">
              <a:rPr lang="es-ES" smtClean="0"/>
              <a:pPr/>
              <a:t>‹Nº›</a:t>
            </a:fld>
            <a:endParaRPr lang="es-ES"/>
          </a:p>
        </p:txBody>
      </p:sp>
    </p:spTree>
    <p:extLst>
      <p:ext uri="{BB962C8B-B14F-4D97-AF65-F5344CB8AC3E}">
        <p14:creationId xmlns:p14="http://schemas.microsoft.com/office/powerpoint/2010/main" val="3524693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601867"/>
            <a:ext cx="5915025" cy="218503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771195"/>
            <a:ext cx="2901255" cy="135812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4129315"/>
            <a:ext cx="2901255" cy="60736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771195"/>
            <a:ext cx="2915543" cy="135812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4129315"/>
            <a:ext cx="2915543" cy="60736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F229395-FC9F-4B3B-984F-211613AB805E}" type="datetimeFigureOut">
              <a:rPr lang="es-ES" smtClean="0"/>
              <a:pPr/>
              <a:t>03/04/2020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F898419-EB1B-400B-B155-C3C5A00EB00D}" type="slidenum">
              <a:rPr lang="es-ES" smtClean="0"/>
              <a:pPr/>
              <a:t>‹Nº›</a:t>
            </a:fld>
            <a:endParaRPr lang="es-ES"/>
          </a:p>
        </p:txBody>
      </p:sp>
    </p:spTree>
    <p:extLst>
      <p:ext uri="{BB962C8B-B14F-4D97-AF65-F5344CB8AC3E}">
        <p14:creationId xmlns:p14="http://schemas.microsoft.com/office/powerpoint/2010/main" val="27036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F229395-FC9F-4B3B-984F-211613AB805E}" type="datetimeFigureOut">
              <a:rPr lang="es-ES" smtClean="0"/>
              <a:pPr/>
              <a:t>03/04/2020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F898419-EB1B-400B-B155-C3C5A00EB00D}" type="slidenum">
              <a:rPr lang="es-ES" smtClean="0"/>
              <a:pPr/>
              <a:t>‹Nº›</a:t>
            </a:fld>
            <a:endParaRPr lang="es-ES"/>
          </a:p>
        </p:txBody>
      </p:sp>
    </p:spTree>
    <p:extLst>
      <p:ext uri="{BB962C8B-B14F-4D97-AF65-F5344CB8AC3E}">
        <p14:creationId xmlns:p14="http://schemas.microsoft.com/office/powerpoint/2010/main" val="2676744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29395-FC9F-4B3B-984F-211613AB805E}" type="datetimeFigureOut">
              <a:rPr lang="es-ES" smtClean="0"/>
              <a:pPr/>
              <a:t>03/04/2020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F898419-EB1B-400B-B155-C3C5A00EB00D}" type="slidenum">
              <a:rPr lang="es-ES" smtClean="0"/>
              <a:pPr/>
              <a:t>‹Nº›</a:t>
            </a:fld>
            <a:endParaRPr lang="es-ES"/>
          </a:p>
        </p:txBody>
      </p:sp>
    </p:spTree>
    <p:extLst>
      <p:ext uri="{BB962C8B-B14F-4D97-AF65-F5344CB8AC3E}">
        <p14:creationId xmlns:p14="http://schemas.microsoft.com/office/powerpoint/2010/main" val="1325070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753639"/>
            <a:ext cx="2211884" cy="2637737"/>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627654"/>
            <a:ext cx="3471863" cy="803358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3391377"/>
            <a:ext cx="2211884" cy="628294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F229395-FC9F-4B3B-984F-211613AB805E}" type="datetimeFigureOut">
              <a:rPr lang="es-ES" smtClean="0"/>
              <a:pPr/>
              <a:t>03/04/2020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F898419-EB1B-400B-B155-C3C5A00EB00D}" type="slidenum">
              <a:rPr lang="es-ES" smtClean="0"/>
              <a:pPr/>
              <a:t>‹Nº›</a:t>
            </a:fld>
            <a:endParaRPr lang="es-ES"/>
          </a:p>
        </p:txBody>
      </p:sp>
    </p:spTree>
    <p:extLst>
      <p:ext uri="{BB962C8B-B14F-4D97-AF65-F5344CB8AC3E}">
        <p14:creationId xmlns:p14="http://schemas.microsoft.com/office/powerpoint/2010/main" val="375946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F27D4C-545A-4228-9389-FBCF238C002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C8D1EE2-90F4-42EE-B806-B8A9AAED18D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8DAB0C7-2624-4779-B9CE-C3EBCD1D768E}"/>
              </a:ext>
            </a:extLst>
          </p:cNvPr>
          <p:cNvSpPr>
            <a:spLocks noGrp="1"/>
          </p:cNvSpPr>
          <p:nvPr>
            <p:ph type="dt" sz="half" idx="10"/>
          </p:nvPr>
        </p:nvSpPr>
        <p:spPr/>
        <p:txBody>
          <a:bodyPr/>
          <a:lstStyle/>
          <a:p>
            <a:fld id="{27D79079-442C-47F0-9EB9-668A55E85A89}" type="datetimeFigureOut">
              <a:rPr lang="es-CO" smtClean="0"/>
              <a:t>03/04/2020</a:t>
            </a:fld>
            <a:endParaRPr lang="es-CO"/>
          </a:p>
        </p:txBody>
      </p:sp>
      <p:sp>
        <p:nvSpPr>
          <p:cNvPr id="5" name="Marcador de pie de página 4">
            <a:extLst>
              <a:ext uri="{FF2B5EF4-FFF2-40B4-BE49-F238E27FC236}">
                <a16:creationId xmlns:a16="http://schemas.microsoft.com/office/drawing/2014/main" id="{56E0EE57-9A4C-47D0-8F70-7076614F5BB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17E1F5B-A335-42C4-B9F2-69D323318042}"/>
              </a:ext>
            </a:extLst>
          </p:cNvPr>
          <p:cNvSpPr>
            <a:spLocks noGrp="1"/>
          </p:cNvSpPr>
          <p:nvPr>
            <p:ph type="sldNum" sz="quarter" idx="12"/>
          </p:nvPr>
        </p:nvSpPr>
        <p:spPr/>
        <p:txBody>
          <a:bodyPr/>
          <a:lstStyle/>
          <a:p>
            <a:fld id="{DDDCABDD-3299-485E-8B3A-87CEE45CD591}" type="slidenum">
              <a:rPr lang="es-CO" smtClean="0"/>
              <a:t>‹Nº›</a:t>
            </a:fld>
            <a:endParaRPr lang="es-CO"/>
          </a:p>
        </p:txBody>
      </p:sp>
    </p:spTree>
    <p:extLst>
      <p:ext uri="{BB962C8B-B14F-4D97-AF65-F5344CB8AC3E}">
        <p14:creationId xmlns:p14="http://schemas.microsoft.com/office/powerpoint/2010/main" val="1205188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753639"/>
            <a:ext cx="2211884" cy="2637737"/>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627654"/>
            <a:ext cx="3471863" cy="803358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3391377"/>
            <a:ext cx="2211884" cy="628294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F229395-FC9F-4B3B-984F-211613AB805E}" type="datetimeFigureOut">
              <a:rPr lang="es-ES" smtClean="0"/>
              <a:pPr/>
              <a:t>03/04/2020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F898419-EB1B-400B-B155-C3C5A00EB00D}" type="slidenum">
              <a:rPr lang="es-ES" smtClean="0"/>
              <a:pPr/>
              <a:t>‹Nº›</a:t>
            </a:fld>
            <a:endParaRPr lang="es-ES"/>
          </a:p>
        </p:txBody>
      </p:sp>
    </p:spTree>
    <p:extLst>
      <p:ext uri="{BB962C8B-B14F-4D97-AF65-F5344CB8AC3E}">
        <p14:creationId xmlns:p14="http://schemas.microsoft.com/office/powerpoint/2010/main" val="3462627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F229395-FC9F-4B3B-984F-211613AB805E}" type="datetimeFigureOut">
              <a:rPr lang="es-ES" smtClean="0"/>
              <a:pPr/>
              <a:t>03/04/2020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F898419-EB1B-400B-B155-C3C5A00EB00D}" type="slidenum">
              <a:rPr lang="es-ES" smtClean="0"/>
              <a:pPr/>
              <a:t>‹Nº›</a:t>
            </a:fld>
            <a:endParaRPr lang="es-ES"/>
          </a:p>
        </p:txBody>
      </p:sp>
    </p:spTree>
    <p:extLst>
      <p:ext uri="{BB962C8B-B14F-4D97-AF65-F5344CB8AC3E}">
        <p14:creationId xmlns:p14="http://schemas.microsoft.com/office/powerpoint/2010/main" val="1306178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01865"/>
            <a:ext cx="1478756" cy="958011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601865"/>
            <a:ext cx="4350544" cy="958011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F229395-FC9F-4B3B-984F-211613AB805E}" type="datetimeFigureOut">
              <a:rPr lang="es-ES" smtClean="0"/>
              <a:pPr/>
              <a:t>03/04/2020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F898419-EB1B-400B-B155-C3C5A00EB00D}" type="slidenum">
              <a:rPr lang="es-ES" smtClean="0"/>
              <a:pPr/>
              <a:t>‹Nº›</a:t>
            </a:fld>
            <a:endParaRPr lang="es-ES"/>
          </a:p>
        </p:txBody>
      </p:sp>
    </p:spTree>
    <p:extLst>
      <p:ext uri="{BB962C8B-B14F-4D97-AF65-F5344CB8AC3E}">
        <p14:creationId xmlns:p14="http://schemas.microsoft.com/office/powerpoint/2010/main" val="153457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D1E5D7-078D-40CD-A951-630FB4FACB4D}"/>
              </a:ext>
            </a:extLst>
          </p:cNvPr>
          <p:cNvSpPr>
            <a:spLocks noGrp="1"/>
          </p:cNvSpPr>
          <p:nvPr>
            <p:ph type="title"/>
          </p:nvPr>
        </p:nvSpPr>
        <p:spPr>
          <a:xfrm>
            <a:off x="467916" y="2818298"/>
            <a:ext cx="5915025" cy="4702394"/>
          </a:xfrm>
        </p:spPr>
        <p:txBody>
          <a:bodyPr anchor="b"/>
          <a:lstStyle>
            <a:lvl1pPr>
              <a:defRPr sz="3375"/>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A458E73-2D70-4361-8600-70267A5D2A75}"/>
              </a:ext>
            </a:extLst>
          </p:cNvPr>
          <p:cNvSpPr>
            <a:spLocks noGrp="1"/>
          </p:cNvSpPr>
          <p:nvPr>
            <p:ph type="body" idx="1"/>
          </p:nvPr>
        </p:nvSpPr>
        <p:spPr>
          <a:xfrm>
            <a:off x="467916" y="7565178"/>
            <a:ext cx="5915025" cy="2472878"/>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BCA6235-E783-4767-91EA-F36334AC3815}"/>
              </a:ext>
            </a:extLst>
          </p:cNvPr>
          <p:cNvSpPr>
            <a:spLocks noGrp="1"/>
          </p:cNvSpPr>
          <p:nvPr>
            <p:ph type="dt" sz="half" idx="10"/>
          </p:nvPr>
        </p:nvSpPr>
        <p:spPr/>
        <p:txBody>
          <a:bodyPr/>
          <a:lstStyle/>
          <a:p>
            <a:fld id="{27D79079-442C-47F0-9EB9-668A55E85A89}" type="datetimeFigureOut">
              <a:rPr lang="es-CO" smtClean="0"/>
              <a:t>03/04/2020</a:t>
            </a:fld>
            <a:endParaRPr lang="es-CO"/>
          </a:p>
        </p:txBody>
      </p:sp>
      <p:sp>
        <p:nvSpPr>
          <p:cNvPr id="5" name="Marcador de pie de página 4">
            <a:extLst>
              <a:ext uri="{FF2B5EF4-FFF2-40B4-BE49-F238E27FC236}">
                <a16:creationId xmlns:a16="http://schemas.microsoft.com/office/drawing/2014/main" id="{81D44E1C-B5D5-4DCB-A579-92D6E4CFCDC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E3007BD-94D2-4414-8659-93B457DC44D1}"/>
              </a:ext>
            </a:extLst>
          </p:cNvPr>
          <p:cNvSpPr>
            <a:spLocks noGrp="1"/>
          </p:cNvSpPr>
          <p:nvPr>
            <p:ph type="sldNum" sz="quarter" idx="12"/>
          </p:nvPr>
        </p:nvSpPr>
        <p:spPr/>
        <p:txBody>
          <a:bodyPr/>
          <a:lstStyle/>
          <a:p>
            <a:fld id="{DDDCABDD-3299-485E-8B3A-87CEE45CD591}" type="slidenum">
              <a:rPr lang="es-CO" smtClean="0"/>
              <a:t>‹Nº›</a:t>
            </a:fld>
            <a:endParaRPr lang="es-CO"/>
          </a:p>
        </p:txBody>
      </p:sp>
    </p:spTree>
    <p:extLst>
      <p:ext uri="{BB962C8B-B14F-4D97-AF65-F5344CB8AC3E}">
        <p14:creationId xmlns:p14="http://schemas.microsoft.com/office/powerpoint/2010/main" val="3671285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B39ADD-A888-40A3-9D3C-2EC74AC2BFD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457D0ED-14C5-4B8C-904F-6E0BA6AF66D0}"/>
              </a:ext>
            </a:extLst>
          </p:cNvPr>
          <p:cNvSpPr>
            <a:spLocks noGrp="1"/>
          </p:cNvSpPr>
          <p:nvPr>
            <p:ph sz="half" idx="1"/>
          </p:nvPr>
        </p:nvSpPr>
        <p:spPr>
          <a:xfrm>
            <a:off x="471488" y="3009323"/>
            <a:ext cx="2914650" cy="71726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BED4ADA7-6269-41FB-B2AA-A5DBFAEAF1A1}"/>
              </a:ext>
            </a:extLst>
          </p:cNvPr>
          <p:cNvSpPr>
            <a:spLocks noGrp="1"/>
          </p:cNvSpPr>
          <p:nvPr>
            <p:ph sz="half" idx="2"/>
          </p:nvPr>
        </p:nvSpPr>
        <p:spPr>
          <a:xfrm>
            <a:off x="3471863" y="3009323"/>
            <a:ext cx="2914650" cy="71726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0F432ABF-7F88-44C0-BCE3-545AB43D8942}"/>
              </a:ext>
            </a:extLst>
          </p:cNvPr>
          <p:cNvSpPr>
            <a:spLocks noGrp="1"/>
          </p:cNvSpPr>
          <p:nvPr>
            <p:ph type="dt" sz="half" idx="10"/>
          </p:nvPr>
        </p:nvSpPr>
        <p:spPr/>
        <p:txBody>
          <a:bodyPr/>
          <a:lstStyle/>
          <a:p>
            <a:fld id="{27D79079-442C-47F0-9EB9-668A55E85A89}" type="datetimeFigureOut">
              <a:rPr lang="es-CO" smtClean="0"/>
              <a:t>03/04/2020</a:t>
            </a:fld>
            <a:endParaRPr lang="es-CO"/>
          </a:p>
        </p:txBody>
      </p:sp>
      <p:sp>
        <p:nvSpPr>
          <p:cNvPr id="6" name="Marcador de pie de página 5">
            <a:extLst>
              <a:ext uri="{FF2B5EF4-FFF2-40B4-BE49-F238E27FC236}">
                <a16:creationId xmlns:a16="http://schemas.microsoft.com/office/drawing/2014/main" id="{571E0EE8-C7FC-4116-80B7-8F145845ED7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A6B9661-2750-4E41-B9DD-9CD2E894D45B}"/>
              </a:ext>
            </a:extLst>
          </p:cNvPr>
          <p:cNvSpPr>
            <a:spLocks noGrp="1"/>
          </p:cNvSpPr>
          <p:nvPr>
            <p:ph type="sldNum" sz="quarter" idx="12"/>
          </p:nvPr>
        </p:nvSpPr>
        <p:spPr/>
        <p:txBody>
          <a:bodyPr/>
          <a:lstStyle/>
          <a:p>
            <a:fld id="{DDDCABDD-3299-485E-8B3A-87CEE45CD591}" type="slidenum">
              <a:rPr lang="es-CO" smtClean="0"/>
              <a:t>‹Nº›</a:t>
            </a:fld>
            <a:endParaRPr lang="es-CO"/>
          </a:p>
        </p:txBody>
      </p:sp>
    </p:spTree>
    <p:extLst>
      <p:ext uri="{BB962C8B-B14F-4D97-AF65-F5344CB8AC3E}">
        <p14:creationId xmlns:p14="http://schemas.microsoft.com/office/powerpoint/2010/main" val="329333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3FF640-B79F-4560-99F7-A1E129B3384F}"/>
              </a:ext>
            </a:extLst>
          </p:cNvPr>
          <p:cNvSpPr>
            <a:spLocks noGrp="1"/>
          </p:cNvSpPr>
          <p:nvPr>
            <p:ph type="title"/>
          </p:nvPr>
        </p:nvSpPr>
        <p:spPr>
          <a:xfrm>
            <a:off x="472381" y="601866"/>
            <a:ext cx="5915025" cy="2185031"/>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652C36B-2CDF-4FFC-B3B8-3996E7E29211}"/>
              </a:ext>
            </a:extLst>
          </p:cNvPr>
          <p:cNvSpPr>
            <a:spLocks noGrp="1"/>
          </p:cNvSpPr>
          <p:nvPr>
            <p:ph type="body" idx="1"/>
          </p:nvPr>
        </p:nvSpPr>
        <p:spPr>
          <a:xfrm>
            <a:off x="472381" y="2771195"/>
            <a:ext cx="2901255" cy="1358120"/>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6EF3213-991C-4F77-B224-A1A34E6DB9D0}"/>
              </a:ext>
            </a:extLst>
          </p:cNvPr>
          <p:cNvSpPr>
            <a:spLocks noGrp="1"/>
          </p:cNvSpPr>
          <p:nvPr>
            <p:ph sz="half" idx="2"/>
          </p:nvPr>
        </p:nvSpPr>
        <p:spPr>
          <a:xfrm>
            <a:off x="472381" y="4129315"/>
            <a:ext cx="2901255" cy="60736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60C53108-BFB8-4ED8-A2C3-9103BE8CAE22}"/>
              </a:ext>
            </a:extLst>
          </p:cNvPr>
          <p:cNvSpPr>
            <a:spLocks noGrp="1"/>
          </p:cNvSpPr>
          <p:nvPr>
            <p:ph type="body" sz="quarter" idx="3"/>
          </p:nvPr>
        </p:nvSpPr>
        <p:spPr>
          <a:xfrm>
            <a:off x="3471863" y="2771195"/>
            <a:ext cx="2915543" cy="1358120"/>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DFB49C0-B860-44DC-A19D-14606AC8B60B}"/>
              </a:ext>
            </a:extLst>
          </p:cNvPr>
          <p:cNvSpPr>
            <a:spLocks noGrp="1"/>
          </p:cNvSpPr>
          <p:nvPr>
            <p:ph sz="quarter" idx="4"/>
          </p:nvPr>
        </p:nvSpPr>
        <p:spPr>
          <a:xfrm>
            <a:off x="3471863" y="4129315"/>
            <a:ext cx="2915543" cy="60736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B49C8228-D905-490D-B8EA-CE30C5FCA8F7}"/>
              </a:ext>
            </a:extLst>
          </p:cNvPr>
          <p:cNvSpPr>
            <a:spLocks noGrp="1"/>
          </p:cNvSpPr>
          <p:nvPr>
            <p:ph type="dt" sz="half" idx="10"/>
          </p:nvPr>
        </p:nvSpPr>
        <p:spPr/>
        <p:txBody>
          <a:bodyPr/>
          <a:lstStyle/>
          <a:p>
            <a:fld id="{27D79079-442C-47F0-9EB9-668A55E85A89}" type="datetimeFigureOut">
              <a:rPr lang="es-CO" smtClean="0"/>
              <a:t>03/04/2020</a:t>
            </a:fld>
            <a:endParaRPr lang="es-CO"/>
          </a:p>
        </p:txBody>
      </p:sp>
      <p:sp>
        <p:nvSpPr>
          <p:cNvPr id="8" name="Marcador de pie de página 7">
            <a:extLst>
              <a:ext uri="{FF2B5EF4-FFF2-40B4-BE49-F238E27FC236}">
                <a16:creationId xmlns:a16="http://schemas.microsoft.com/office/drawing/2014/main" id="{A19EA3C3-53E4-447A-93E3-05786B55B23E}"/>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519206B0-05BD-4288-9799-0CD9FF7C44CA}"/>
              </a:ext>
            </a:extLst>
          </p:cNvPr>
          <p:cNvSpPr>
            <a:spLocks noGrp="1"/>
          </p:cNvSpPr>
          <p:nvPr>
            <p:ph type="sldNum" sz="quarter" idx="12"/>
          </p:nvPr>
        </p:nvSpPr>
        <p:spPr/>
        <p:txBody>
          <a:bodyPr/>
          <a:lstStyle/>
          <a:p>
            <a:fld id="{DDDCABDD-3299-485E-8B3A-87CEE45CD591}" type="slidenum">
              <a:rPr lang="es-CO" smtClean="0"/>
              <a:t>‹Nº›</a:t>
            </a:fld>
            <a:endParaRPr lang="es-CO"/>
          </a:p>
        </p:txBody>
      </p:sp>
    </p:spTree>
    <p:extLst>
      <p:ext uri="{BB962C8B-B14F-4D97-AF65-F5344CB8AC3E}">
        <p14:creationId xmlns:p14="http://schemas.microsoft.com/office/powerpoint/2010/main" val="2236005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8616B2-E18B-4EDF-9F8C-9F05815C1D1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3D00C1EB-4B7D-4DDF-AA0C-874151504AAF}"/>
              </a:ext>
            </a:extLst>
          </p:cNvPr>
          <p:cNvSpPr>
            <a:spLocks noGrp="1"/>
          </p:cNvSpPr>
          <p:nvPr>
            <p:ph type="dt" sz="half" idx="10"/>
          </p:nvPr>
        </p:nvSpPr>
        <p:spPr/>
        <p:txBody>
          <a:bodyPr/>
          <a:lstStyle/>
          <a:p>
            <a:fld id="{27D79079-442C-47F0-9EB9-668A55E85A89}" type="datetimeFigureOut">
              <a:rPr lang="es-CO" smtClean="0"/>
              <a:t>03/04/2020</a:t>
            </a:fld>
            <a:endParaRPr lang="es-CO"/>
          </a:p>
        </p:txBody>
      </p:sp>
      <p:sp>
        <p:nvSpPr>
          <p:cNvPr id="4" name="Marcador de pie de página 3">
            <a:extLst>
              <a:ext uri="{FF2B5EF4-FFF2-40B4-BE49-F238E27FC236}">
                <a16:creationId xmlns:a16="http://schemas.microsoft.com/office/drawing/2014/main" id="{6A676F91-5AD2-4E4C-9D8D-5641D7AEEE00}"/>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D6DBDB76-3487-4625-8484-9F0834E4D097}"/>
              </a:ext>
            </a:extLst>
          </p:cNvPr>
          <p:cNvSpPr>
            <a:spLocks noGrp="1"/>
          </p:cNvSpPr>
          <p:nvPr>
            <p:ph type="sldNum" sz="quarter" idx="12"/>
          </p:nvPr>
        </p:nvSpPr>
        <p:spPr/>
        <p:txBody>
          <a:bodyPr/>
          <a:lstStyle/>
          <a:p>
            <a:fld id="{DDDCABDD-3299-485E-8B3A-87CEE45CD591}" type="slidenum">
              <a:rPr lang="es-CO" smtClean="0"/>
              <a:t>‹Nº›</a:t>
            </a:fld>
            <a:endParaRPr lang="es-CO"/>
          </a:p>
        </p:txBody>
      </p:sp>
    </p:spTree>
    <p:extLst>
      <p:ext uri="{BB962C8B-B14F-4D97-AF65-F5344CB8AC3E}">
        <p14:creationId xmlns:p14="http://schemas.microsoft.com/office/powerpoint/2010/main" val="3375964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8DC9AAC-3D59-4B26-B50F-9FE402F4C5B3}"/>
              </a:ext>
            </a:extLst>
          </p:cNvPr>
          <p:cNvSpPr>
            <a:spLocks noGrp="1"/>
          </p:cNvSpPr>
          <p:nvPr>
            <p:ph type="dt" sz="half" idx="10"/>
          </p:nvPr>
        </p:nvSpPr>
        <p:spPr/>
        <p:txBody>
          <a:bodyPr/>
          <a:lstStyle/>
          <a:p>
            <a:fld id="{27D79079-442C-47F0-9EB9-668A55E85A89}" type="datetimeFigureOut">
              <a:rPr lang="es-CO" smtClean="0"/>
              <a:t>03/04/2020</a:t>
            </a:fld>
            <a:endParaRPr lang="es-CO"/>
          </a:p>
        </p:txBody>
      </p:sp>
      <p:sp>
        <p:nvSpPr>
          <p:cNvPr id="3" name="Marcador de pie de página 2">
            <a:extLst>
              <a:ext uri="{FF2B5EF4-FFF2-40B4-BE49-F238E27FC236}">
                <a16:creationId xmlns:a16="http://schemas.microsoft.com/office/drawing/2014/main" id="{68E366A4-6377-481E-B631-BBB6107818B5}"/>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4F221DA7-8F53-4E8A-A200-E1E51A4AF0DF}"/>
              </a:ext>
            </a:extLst>
          </p:cNvPr>
          <p:cNvSpPr>
            <a:spLocks noGrp="1"/>
          </p:cNvSpPr>
          <p:nvPr>
            <p:ph type="sldNum" sz="quarter" idx="12"/>
          </p:nvPr>
        </p:nvSpPr>
        <p:spPr/>
        <p:txBody>
          <a:bodyPr/>
          <a:lstStyle/>
          <a:p>
            <a:fld id="{DDDCABDD-3299-485E-8B3A-87CEE45CD591}" type="slidenum">
              <a:rPr lang="es-CO" smtClean="0"/>
              <a:t>‹Nº›</a:t>
            </a:fld>
            <a:endParaRPr lang="es-CO"/>
          </a:p>
        </p:txBody>
      </p:sp>
    </p:spTree>
    <p:extLst>
      <p:ext uri="{BB962C8B-B14F-4D97-AF65-F5344CB8AC3E}">
        <p14:creationId xmlns:p14="http://schemas.microsoft.com/office/powerpoint/2010/main" val="1965332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F0D83C-E881-4DA6-9EED-46CAB90717CF}"/>
              </a:ext>
            </a:extLst>
          </p:cNvPr>
          <p:cNvSpPr>
            <a:spLocks noGrp="1"/>
          </p:cNvSpPr>
          <p:nvPr>
            <p:ph type="title"/>
          </p:nvPr>
        </p:nvSpPr>
        <p:spPr>
          <a:xfrm>
            <a:off x="472381" y="753639"/>
            <a:ext cx="2211883" cy="2637737"/>
          </a:xfrm>
        </p:spPr>
        <p:txBody>
          <a:bodyPr anchor="b"/>
          <a:lstStyle>
            <a:lvl1pPr>
              <a:defRPr sz="18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B535CC1-ED82-4C38-BC13-E60553051C15}"/>
              </a:ext>
            </a:extLst>
          </p:cNvPr>
          <p:cNvSpPr>
            <a:spLocks noGrp="1"/>
          </p:cNvSpPr>
          <p:nvPr>
            <p:ph idx="1"/>
          </p:nvPr>
        </p:nvSpPr>
        <p:spPr>
          <a:xfrm>
            <a:off x="2915543" y="1627652"/>
            <a:ext cx="3471863" cy="803358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0DDE8B3F-1726-4E7D-B727-BDFC6BB8C6B4}"/>
              </a:ext>
            </a:extLst>
          </p:cNvPr>
          <p:cNvSpPr>
            <a:spLocks noGrp="1"/>
          </p:cNvSpPr>
          <p:nvPr>
            <p:ph type="body" sz="half" idx="2"/>
          </p:nvPr>
        </p:nvSpPr>
        <p:spPr>
          <a:xfrm>
            <a:off x="472381" y="3391377"/>
            <a:ext cx="2211883" cy="6282944"/>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CB1005B-B4CD-40BA-AD36-E77D5D542628}"/>
              </a:ext>
            </a:extLst>
          </p:cNvPr>
          <p:cNvSpPr>
            <a:spLocks noGrp="1"/>
          </p:cNvSpPr>
          <p:nvPr>
            <p:ph type="dt" sz="half" idx="10"/>
          </p:nvPr>
        </p:nvSpPr>
        <p:spPr/>
        <p:txBody>
          <a:bodyPr/>
          <a:lstStyle/>
          <a:p>
            <a:fld id="{27D79079-442C-47F0-9EB9-668A55E85A89}" type="datetimeFigureOut">
              <a:rPr lang="es-CO" smtClean="0"/>
              <a:t>03/04/2020</a:t>
            </a:fld>
            <a:endParaRPr lang="es-CO"/>
          </a:p>
        </p:txBody>
      </p:sp>
      <p:sp>
        <p:nvSpPr>
          <p:cNvPr id="6" name="Marcador de pie de página 5">
            <a:extLst>
              <a:ext uri="{FF2B5EF4-FFF2-40B4-BE49-F238E27FC236}">
                <a16:creationId xmlns:a16="http://schemas.microsoft.com/office/drawing/2014/main" id="{3D944DC0-07EB-40D1-9A0F-A93542C9068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9EBC9E6-E5F2-4361-8353-83873F7D4302}"/>
              </a:ext>
            </a:extLst>
          </p:cNvPr>
          <p:cNvSpPr>
            <a:spLocks noGrp="1"/>
          </p:cNvSpPr>
          <p:nvPr>
            <p:ph type="sldNum" sz="quarter" idx="12"/>
          </p:nvPr>
        </p:nvSpPr>
        <p:spPr/>
        <p:txBody>
          <a:bodyPr/>
          <a:lstStyle/>
          <a:p>
            <a:fld id="{DDDCABDD-3299-485E-8B3A-87CEE45CD591}" type="slidenum">
              <a:rPr lang="es-CO" smtClean="0"/>
              <a:t>‹Nº›</a:t>
            </a:fld>
            <a:endParaRPr lang="es-CO"/>
          </a:p>
        </p:txBody>
      </p:sp>
    </p:spTree>
    <p:extLst>
      <p:ext uri="{BB962C8B-B14F-4D97-AF65-F5344CB8AC3E}">
        <p14:creationId xmlns:p14="http://schemas.microsoft.com/office/powerpoint/2010/main" val="2267772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760F0D-DCE0-4F5E-8347-C0FE6B1DF7A8}"/>
              </a:ext>
            </a:extLst>
          </p:cNvPr>
          <p:cNvSpPr>
            <a:spLocks noGrp="1"/>
          </p:cNvSpPr>
          <p:nvPr>
            <p:ph type="title"/>
          </p:nvPr>
        </p:nvSpPr>
        <p:spPr>
          <a:xfrm>
            <a:off x="472381" y="753639"/>
            <a:ext cx="2211883" cy="2637737"/>
          </a:xfrm>
        </p:spPr>
        <p:txBody>
          <a:bodyPr anchor="b"/>
          <a:lstStyle>
            <a:lvl1pPr>
              <a:defRPr sz="18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7AF39E10-0D6B-40BF-90A8-566A3EBE832A}"/>
              </a:ext>
            </a:extLst>
          </p:cNvPr>
          <p:cNvSpPr>
            <a:spLocks noGrp="1"/>
          </p:cNvSpPr>
          <p:nvPr>
            <p:ph type="pic" idx="1"/>
          </p:nvPr>
        </p:nvSpPr>
        <p:spPr>
          <a:xfrm>
            <a:off x="2915543" y="1627652"/>
            <a:ext cx="3471863" cy="803358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s-CO"/>
          </a:p>
        </p:txBody>
      </p:sp>
      <p:sp>
        <p:nvSpPr>
          <p:cNvPr id="4" name="Marcador de texto 3">
            <a:extLst>
              <a:ext uri="{FF2B5EF4-FFF2-40B4-BE49-F238E27FC236}">
                <a16:creationId xmlns:a16="http://schemas.microsoft.com/office/drawing/2014/main" id="{975BEBF9-CF98-4DAC-921D-94369046EED5}"/>
              </a:ext>
            </a:extLst>
          </p:cNvPr>
          <p:cNvSpPr>
            <a:spLocks noGrp="1"/>
          </p:cNvSpPr>
          <p:nvPr>
            <p:ph type="body" sz="half" idx="2"/>
          </p:nvPr>
        </p:nvSpPr>
        <p:spPr>
          <a:xfrm>
            <a:off x="472381" y="3391377"/>
            <a:ext cx="2211883" cy="6282944"/>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DC74B6D-D5C6-478B-87ED-02698B436820}"/>
              </a:ext>
            </a:extLst>
          </p:cNvPr>
          <p:cNvSpPr>
            <a:spLocks noGrp="1"/>
          </p:cNvSpPr>
          <p:nvPr>
            <p:ph type="dt" sz="half" idx="10"/>
          </p:nvPr>
        </p:nvSpPr>
        <p:spPr/>
        <p:txBody>
          <a:bodyPr/>
          <a:lstStyle/>
          <a:p>
            <a:fld id="{27D79079-442C-47F0-9EB9-668A55E85A89}" type="datetimeFigureOut">
              <a:rPr lang="es-CO" smtClean="0"/>
              <a:t>03/04/2020</a:t>
            </a:fld>
            <a:endParaRPr lang="es-CO"/>
          </a:p>
        </p:txBody>
      </p:sp>
      <p:sp>
        <p:nvSpPr>
          <p:cNvPr id="6" name="Marcador de pie de página 5">
            <a:extLst>
              <a:ext uri="{FF2B5EF4-FFF2-40B4-BE49-F238E27FC236}">
                <a16:creationId xmlns:a16="http://schemas.microsoft.com/office/drawing/2014/main" id="{6FB2F1FB-5E8B-4A0F-A638-ED42E52D410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1447956-8C30-4425-8472-58E3DF471D99}"/>
              </a:ext>
            </a:extLst>
          </p:cNvPr>
          <p:cNvSpPr>
            <a:spLocks noGrp="1"/>
          </p:cNvSpPr>
          <p:nvPr>
            <p:ph type="sldNum" sz="quarter" idx="12"/>
          </p:nvPr>
        </p:nvSpPr>
        <p:spPr/>
        <p:txBody>
          <a:bodyPr/>
          <a:lstStyle/>
          <a:p>
            <a:fld id="{DDDCABDD-3299-485E-8B3A-87CEE45CD591}" type="slidenum">
              <a:rPr lang="es-CO" smtClean="0"/>
              <a:t>‹Nº›</a:t>
            </a:fld>
            <a:endParaRPr lang="es-CO"/>
          </a:p>
        </p:txBody>
      </p:sp>
    </p:spTree>
    <p:extLst>
      <p:ext uri="{BB962C8B-B14F-4D97-AF65-F5344CB8AC3E}">
        <p14:creationId xmlns:p14="http://schemas.microsoft.com/office/powerpoint/2010/main" val="3696047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835A72B-8754-4F1F-BAD6-283A1470D88C}"/>
              </a:ext>
            </a:extLst>
          </p:cNvPr>
          <p:cNvSpPr>
            <a:spLocks noGrp="1"/>
          </p:cNvSpPr>
          <p:nvPr>
            <p:ph type="title"/>
          </p:nvPr>
        </p:nvSpPr>
        <p:spPr>
          <a:xfrm>
            <a:off x="471488" y="601866"/>
            <a:ext cx="5915025" cy="2185031"/>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FECCCCF-1CF9-45F1-A199-A9AFC5865312}"/>
              </a:ext>
            </a:extLst>
          </p:cNvPr>
          <p:cNvSpPr>
            <a:spLocks noGrp="1"/>
          </p:cNvSpPr>
          <p:nvPr>
            <p:ph type="body" idx="1"/>
          </p:nvPr>
        </p:nvSpPr>
        <p:spPr>
          <a:xfrm>
            <a:off x="471488" y="3009323"/>
            <a:ext cx="5915025" cy="717265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869E95A-2E64-4204-B8C6-5C04EA3A6C3C}"/>
              </a:ext>
            </a:extLst>
          </p:cNvPr>
          <p:cNvSpPr>
            <a:spLocks noGrp="1"/>
          </p:cNvSpPr>
          <p:nvPr>
            <p:ph type="dt" sz="half" idx="2"/>
          </p:nvPr>
        </p:nvSpPr>
        <p:spPr>
          <a:xfrm>
            <a:off x="471488" y="10477679"/>
            <a:ext cx="1543050" cy="601865"/>
          </a:xfrm>
          <a:prstGeom prst="rect">
            <a:avLst/>
          </a:prstGeom>
        </p:spPr>
        <p:txBody>
          <a:bodyPr vert="horz" lIns="91440" tIns="45720" rIns="91440" bIns="45720" rtlCol="0" anchor="ctr"/>
          <a:lstStyle>
            <a:lvl1pPr algn="l">
              <a:defRPr sz="675">
                <a:solidFill>
                  <a:schemeClr val="tx1">
                    <a:tint val="75000"/>
                  </a:schemeClr>
                </a:solidFill>
              </a:defRPr>
            </a:lvl1pPr>
          </a:lstStyle>
          <a:p>
            <a:fld id="{27D79079-442C-47F0-9EB9-668A55E85A89}" type="datetimeFigureOut">
              <a:rPr lang="es-CO" smtClean="0"/>
              <a:t>03/04/2020</a:t>
            </a:fld>
            <a:endParaRPr lang="es-CO"/>
          </a:p>
        </p:txBody>
      </p:sp>
      <p:sp>
        <p:nvSpPr>
          <p:cNvPr id="5" name="Marcador de pie de página 4">
            <a:extLst>
              <a:ext uri="{FF2B5EF4-FFF2-40B4-BE49-F238E27FC236}">
                <a16:creationId xmlns:a16="http://schemas.microsoft.com/office/drawing/2014/main" id="{E6C0EAC2-4BF7-4871-B60B-6BD146BF82ED}"/>
              </a:ext>
            </a:extLst>
          </p:cNvPr>
          <p:cNvSpPr>
            <a:spLocks noGrp="1"/>
          </p:cNvSpPr>
          <p:nvPr>
            <p:ph type="ftr" sz="quarter" idx="3"/>
          </p:nvPr>
        </p:nvSpPr>
        <p:spPr>
          <a:xfrm>
            <a:off x="2271713" y="10477679"/>
            <a:ext cx="2314575" cy="60186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3ED68DA9-424C-435A-BCD3-CE0E30B5D692}"/>
              </a:ext>
            </a:extLst>
          </p:cNvPr>
          <p:cNvSpPr>
            <a:spLocks noGrp="1"/>
          </p:cNvSpPr>
          <p:nvPr>
            <p:ph type="sldNum" sz="quarter" idx="4"/>
          </p:nvPr>
        </p:nvSpPr>
        <p:spPr>
          <a:xfrm>
            <a:off x="4843463" y="10477679"/>
            <a:ext cx="1543050" cy="601865"/>
          </a:xfrm>
          <a:prstGeom prst="rect">
            <a:avLst/>
          </a:prstGeom>
        </p:spPr>
        <p:txBody>
          <a:bodyPr vert="horz" lIns="91440" tIns="45720" rIns="91440" bIns="45720" rtlCol="0" anchor="ctr"/>
          <a:lstStyle>
            <a:lvl1pPr algn="r">
              <a:defRPr sz="675">
                <a:solidFill>
                  <a:schemeClr val="tx1">
                    <a:tint val="75000"/>
                  </a:schemeClr>
                </a:solidFill>
              </a:defRPr>
            </a:lvl1pPr>
          </a:lstStyle>
          <a:p>
            <a:fld id="{DDDCABDD-3299-485E-8B3A-87CEE45CD591}" type="slidenum">
              <a:rPr lang="es-CO" smtClean="0"/>
              <a:t>‹Nº›</a:t>
            </a:fld>
            <a:endParaRPr lang="es-CO"/>
          </a:p>
        </p:txBody>
      </p:sp>
    </p:spTree>
    <p:extLst>
      <p:ext uri="{BB962C8B-B14F-4D97-AF65-F5344CB8AC3E}">
        <p14:creationId xmlns:p14="http://schemas.microsoft.com/office/powerpoint/2010/main" val="4279739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CO"/>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01867"/>
            <a:ext cx="5915025" cy="2185031"/>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3009323"/>
            <a:ext cx="5915025" cy="717265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10477681"/>
            <a:ext cx="1543050" cy="601865"/>
          </a:xfrm>
          <a:prstGeom prst="rect">
            <a:avLst/>
          </a:prstGeom>
        </p:spPr>
        <p:txBody>
          <a:bodyPr vert="horz" lIns="91440" tIns="45720" rIns="91440" bIns="45720" rtlCol="0" anchor="ctr"/>
          <a:lstStyle>
            <a:lvl1pPr algn="l">
              <a:defRPr sz="900">
                <a:solidFill>
                  <a:schemeClr val="tx1">
                    <a:tint val="75000"/>
                  </a:schemeClr>
                </a:solidFill>
              </a:defRPr>
            </a:lvl1pPr>
          </a:lstStyle>
          <a:p>
            <a:fld id="{27D79079-442C-47F0-9EB9-668A55E85A89}" type="datetimeFigureOut">
              <a:rPr lang="es-CO" smtClean="0"/>
              <a:t>03/04/2020</a:t>
            </a:fld>
            <a:endParaRPr lang="es-CO"/>
          </a:p>
        </p:txBody>
      </p:sp>
      <p:sp>
        <p:nvSpPr>
          <p:cNvPr id="5" name="Footer Placeholder 4"/>
          <p:cNvSpPr>
            <a:spLocks noGrp="1"/>
          </p:cNvSpPr>
          <p:nvPr>
            <p:ph type="ftr" sz="quarter" idx="3"/>
          </p:nvPr>
        </p:nvSpPr>
        <p:spPr>
          <a:xfrm>
            <a:off x="2271713" y="10477681"/>
            <a:ext cx="2314575" cy="60186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4843463" y="10477681"/>
            <a:ext cx="1543050" cy="601865"/>
          </a:xfrm>
          <a:prstGeom prst="rect">
            <a:avLst/>
          </a:prstGeom>
        </p:spPr>
        <p:txBody>
          <a:bodyPr vert="horz" lIns="91440" tIns="45720" rIns="91440" bIns="45720" rtlCol="0" anchor="ctr"/>
          <a:lstStyle>
            <a:lvl1pPr algn="r">
              <a:defRPr sz="900">
                <a:solidFill>
                  <a:schemeClr val="tx1">
                    <a:tint val="75000"/>
                  </a:schemeClr>
                </a:solidFill>
              </a:defRPr>
            </a:lvl1pPr>
          </a:lstStyle>
          <a:p>
            <a:fld id="{DDDCABDD-3299-485E-8B3A-87CEE45CD591}" type="slidenum">
              <a:rPr lang="es-CO" smtClean="0"/>
              <a:t>‹Nº›</a:t>
            </a:fld>
            <a:endParaRPr lang="es-CO"/>
          </a:p>
        </p:txBody>
      </p:sp>
    </p:spTree>
    <p:extLst>
      <p:ext uri="{BB962C8B-B14F-4D97-AF65-F5344CB8AC3E}">
        <p14:creationId xmlns:p14="http://schemas.microsoft.com/office/powerpoint/2010/main" val="10579240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emf"/></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emf"/><Relationship Id="rId3" Type="http://schemas.openxmlformats.org/officeDocument/2006/relationships/image" Target="../media/image2.png"/><Relationship Id="rId7" Type="http://schemas.microsoft.com/office/2007/relationships/hdphoto" Target="../media/hdphoto3.wdp"/><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0.png"/><Relationship Id="rId11" Type="http://schemas.microsoft.com/office/2007/relationships/hdphoto" Target="../media/hdphoto5.wdp"/><Relationship Id="rId5" Type="http://schemas.microsoft.com/office/2007/relationships/hdphoto" Target="../media/hdphoto2.wdp"/><Relationship Id="rId15" Type="http://schemas.openxmlformats.org/officeDocument/2006/relationships/image" Target="../media/image16.emf"/><Relationship Id="rId10" Type="http://schemas.openxmlformats.org/officeDocument/2006/relationships/image" Target="../media/image12.png"/><Relationship Id="rId4" Type="http://schemas.openxmlformats.org/officeDocument/2006/relationships/image" Target="../media/image9.png"/><Relationship Id="rId9" Type="http://schemas.microsoft.com/office/2007/relationships/hdphoto" Target="../media/hdphoto4.wdp"/><Relationship Id="rId14" Type="http://schemas.openxmlformats.org/officeDocument/2006/relationships/image" Target="../media/image15.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Conector recto 28"/>
          <p:cNvCxnSpPr/>
          <p:nvPr/>
        </p:nvCxnSpPr>
        <p:spPr>
          <a:xfrm>
            <a:off x="3633458" y="420171"/>
            <a:ext cx="2829013" cy="225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Elipse 30"/>
          <p:cNvSpPr/>
          <p:nvPr/>
        </p:nvSpPr>
        <p:spPr>
          <a:xfrm>
            <a:off x="476515" y="4067814"/>
            <a:ext cx="420117" cy="392868"/>
          </a:xfrm>
          <a:prstGeom prst="ellipse">
            <a:avLst/>
          </a:prstGeom>
          <a:ln w="38100">
            <a:solidFill>
              <a:srgbClr val="FF0000"/>
            </a:solidFill>
          </a:ln>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s-ES" sz="1298" dirty="0">
                <a:latin typeface="Berlin Sans FB" panose="020E0602020502020306" pitchFamily="34" charset="0"/>
              </a:rPr>
              <a:t>2</a:t>
            </a:r>
            <a:endParaRPr lang="es-ES" sz="1484" dirty="0">
              <a:latin typeface="Berlin Sans FB" panose="020E0602020502020306" pitchFamily="34" charset="0"/>
            </a:endParaRPr>
          </a:p>
        </p:txBody>
      </p:sp>
      <p:sp>
        <p:nvSpPr>
          <p:cNvPr id="32" name="CuadroTexto 31"/>
          <p:cNvSpPr txBox="1"/>
          <p:nvPr/>
        </p:nvSpPr>
        <p:spPr>
          <a:xfrm>
            <a:off x="995173" y="1193018"/>
            <a:ext cx="4518638" cy="549125"/>
          </a:xfrm>
          <a:prstGeom prst="rect">
            <a:avLst/>
          </a:prstGeom>
          <a:noFill/>
        </p:spPr>
        <p:txBody>
          <a:bodyPr wrap="square" rtlCol="0">
            <a:spAutoFit/>
          </a:bodyPr>
          <a:lstStyle/>
          <a:p>
            <a:pPr algn="ctr"/>
            <a:r>
              <a:rPr lang="es-ES" sz="1484" dirty="0">
                <a:latin typeface="Arial Narrow" pitchFamily="34" charset="0"/>
              </a:rPr>
              <a:t>Comportamiento del evento de Mortalidad materna, </a:t>
            </a:r>
            <a:r>
              <a:rPr lang="es-ES" sz="1484" dirty="0">
                <a:latin typeface="Arial Narrow" pitchFamily="34" charset="0"/>
              </a:rPr>
              <a:t>periodo epidemiológico III </a:t>
            </a:r>
            <a:r>
              <a:rPr lang="es-ES" sz="1484" dirty="0" smtClean="0">
                <a:latin typeface="Arial Narrow" pitchFamily="34" charset="0"/>
              </a:rPr>
              <a:t>de </a:t>
            </a:r>
            <a:r>
              <a:rPr lang="es-ES" sz="1484" dirty="0" smtClean="0">
                <a:latin typeface="Arial Narrow" pitchFamily="34" charset="0"/>
              </a:rPr>
              <a:t>2017 – 2020</a:t>
            </a:r>
            <a:r>
              <a:rPr lang="es-ES" sz="1484" dirty="0">
                <a:latin typeface="Arial Narrow" pitchFamily="34" charset="0"/>
              </a:rPr>
              <a:t>, Norte de Santander .</a:t>
            </a:r>
            <a:endParaRPr lang="es-ES" sz="1484" dirty="0">
              <a:latin typeface="Arial Narrow" pitchFamily="34" charset="0"/>
            </a:endParaRPr>
          </a:p>
        </p:txBody>
      </p:sp>
      <p:sp>
        <p:nvSpPr>
          <p:cNvPr id="19" name="object 3"/>
          <p:cNvSpPr/>
          <p:nvPr/>
        </p:nvSpPr>
        <p:spPr>
          <a:xfrm>
            <a:off x="256062" y="1"/>
            <a:ext cx="1346465" cy="1040685"/>
          </a:xfrm>
          <a:prstGeom prst="rect">
            <a:avLst/>
          </a:prstGeom>
          <a:blipFill>
            <a:blip r:embed="rId2" cstate="print"/>
            <a:stretch>
              <a:fillRect/>
            </a:stretch>
          </a:blipFill>
        </p:spPr>
        <p:txBody>
          <a:bodyPr wrap="square" lIns="0" tIns="0" rIns="0" bIns="0" rtlCol="0"/>
          <a:lstStyle/>
          <a:p>
            <a:endParaRPr sz="1669"/>
          </a:p>
        </p:txBody>
      </p:sp>
      <p:sp>
        <p:nvSpPr>
          <p:cNvPr id="21" name="CuadroTexto 20"/>
          <p:cNvSpPr txBox="1"/>
          <p:nvPr/>
        </p:nvSpPr>
        <p:spPr>
          <a:xfrm>
            <a:off x="1110962" y="4075527"/>
            <a:ext cx="2780060" cy="320729"/>
          </a:xfrm>
          <a:prstGeom prst="rect">
            <a:avLst/>
          </a:prstGeom>
          <a:noFill/>
        </p:spPr>
        <p:txBody>
          <a:bodyPr wrap="square" rtlCol="0">
            <a:spAutoFit/>
          </a:bodyPr>
          <a:lstStyle/>
          <a:p>
            <a:r>
              <a:rPr lang="es-ES" sz="1484" dirty="0">
                <a:latin typeface="Arial Narrow" pitchFamily="34" charset="0"/>
              </a:rPr>
              <a:t>Comportamiento Inusual</a:t>
            </a:r>
          </a:p>
        </p:txBody>
      </p:sp>
      <p:sp>
        <p:nvSpPr>
          <p:cNvPr id="22" name="Elipse 21"/>
          <p:cNvSpPr/>
          <p:nvPr/>
        </p:nvSpPr>
        <p:spPr>
          <a:xfrm>
            <a:off x="503263" y="1240801"/>
            <a:ext cx="426031" cy="378939"/>
          </a:xfrm>
          <a:prstGeom prst="ellipse">
            <a:avLst/>
          </a:prstGeom>
          <a:ln w="38100">
            <a:solidFill>
              <a:srgbClr val="FF0000"/>
            </a:solidFill>
          </a:ln>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s-ES" sz="1298" dirty="0">
                <a:latin typeface="Berlin Sans FB" panose="020E0602020502020306" pitchFamily="34" charset="0"/>
              </a:rPr>
              <a:t>1</a:t>
            </a:r>
          </a:p>
        </p:txBody>
      </p:sp>
      <p:sp>
        <p:nvSpPr>
          <p:cNvPr id="27" name="Elipse 26"/>
          <p:cNvSpPr/>
          <p:nvPr/>
        </p:nvSpPr>
        <p:spPr>
          <a:xfrm>
            <a:off x="3891022" y="4621934"/>
            <a:ext cx="423227" cy="397781"/>
          </a:xfrm>
          <a:prstGeom prst="ellipse">
            <a:avLst/>
          </a:prstGeom>
          <a:ln w="38100">
            <a:solidFill>
              <a:srgbClr val="FF0000"/>
            </a:solidFill>
          </a:ln>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s-ES" sz="1298" dirty="0">
                <a:latin typeface="Berlin Sans FB" panose="020E0602020502020306" pitchFamily="34" charset="0"/>
              </a:rPr>
              <a:t>3</a:t>
            </a:r>
            <a:endParaRPr lang="es-ES" sz="1484" dirty="0">
              <a:latin typeface="Berlin Sans FB" panose="020E0602020502020306" pitchFamily="34" charset="0"/>
            </a:endParaRPr>
          </a:p>
        </p:txBody>
      </p:sp>
      <p:sp>
        <p:nvSpPr>
          <p:cNvPr id="28" name="CuadroTexto 27"/>
          <p:cNvSpPr txBox="1"/>
          <p:nvPr/>
        </p:nvSpPr>
        <p:spPr>
          <a:xfrm>
            <a:off x="4389889" y="4680040"/>
            <a:ext cx="2780060" cy="320088"/>
          </a:xfrm>
          <a:prstGeom prst="rect">
            <a:avLst/>
          </a:prstGeom>
          <a:noFill/>
        </p:spPr>
        <p:txBody>
          <a:bodyPr wrap="square" rtlCol="0">
            <a:spAutoFit/>
          </a:bodyPr>
          <a:lstStyle/>
          <a:p>
            <a:r>
              <a:rPr lang="es-ES" sz="1480" dirty="0">
                <a:latin typeface="Arial Narrow" panose="020B0606020202030204" pitchFamily="34" charset="0"/>
              </a:rPr>
              <a:t>Indicadores</a:t>
            </a:r>
          </a:p>
        </p:txBody>
      </p:sp>
      <p:sp>
        <p:nvSpPr>
          <p:cNvPr id="43" name="CuadroTexto 42"/>
          <p:cNvSpPr txBox="1"/>
          <p:nvPr/>
        </p:nvSpPr>
        <p:spPr>
          <a:xfrm>
            <a:off x="4444746" y="10748108"/>
            <a:ext cx="1959162" cy="563231"/>
          </a:xfrm>
          <a:prstGeom prst="rect">
            <a:avLst/>
          </a:prstGeom>
          <a:noFill/>
        </p:spPr>
        <p:txBody>
          <a:bodyPr wrap="square" rtlCol="0">
            <a:spAutoFit/>
          </a:bodyPr>
          <a:lstStyle/>
          <a:p>
            <a:r>
              <a:rPr lang="es-ES" sz="1020" dirty="0">
                <a:solidFill>
                  <a:schemeClr val="bg1"/>
                </a:solidFill>
                <a:latin typeface="Arial Narrow" panose="020B0606020202030204" pitchFamily="34" charset="0"/>
              </a:rPr>
              <a:t>María Fernanda Banguero Mendoza</a:t>
            </a:r>
          </a:p>
          <a:p>
            <a:r>
              <a:rPr lang="es-ES" sz="1020" dirty="0">
                <a:solidFill>
                  <a:schemeClr val="bg1"/>
                </a:solidFill>
                <a:latin typeface="Arial Narrow" panose="020B0606020202030204" pitchFamily="34" charset="0"/>
              </a:rPr>
              <a:t>Professional de Apoyo</a:t>
            </a:r>
          </a:p>
          <a:p>
            <a:r>
              <a:rPr lang="es-ES" sz="1020" dirty="0">
                <a:solidFill>
                  <a:schemeClr val="bg1"/>
                </a:solidFill>
                <a:latin typeface="Arial Narrow" panose="020B0606020202030204" pitchFamily="34" charset="0"/>
              </a:rPr>
              <a:t>V.S.P</a:t>
            </a:r>
          </a:p>
        </p:txBody>
      </p:sp>
      <p:sp>
        <p:nvSpPr>
          <p:cNvPr id="47" name="object 5"/>
          <p:cNvSpPr/>
          <p:nvPr/>
        </p:nvSpPr>
        <p:spPr>
          <a:xfrm>
            <a:off x="5293920" y="10399606"/>
            <a:ext cx="971998" cy="864458"/>
          </a:xfrm>
          <a:prstGeom prst="rect">
            <a:avLst/>
          </a:prstGeom>
          <a:blipFill>
            <a:blip r:embed="rId3" cstate="print"/>
            <a:stretch>
              <a:fillRect/>
            </a:stretch>
          </a:blipFill>
        </p:spPr>
        <p:txBody>
          <a:bodyPr wrap="square" lIns="0" tIns="0" rIns="0" bIns="0" rtlCol="0"/>
          <a:lstStyle/>
          <a:p>
            <a:endParaRPr sz="1669" dirty="0"/>
          </a:p>
        </p:txBody>
      </p:sp>
      <p:sp>
        <p:nvSpPr>
          <p:cNvPr id="72" name="CuadroTexto 27"/>
          <p:cNvSpPr txBox="1"/>
          <p:nvPr/>
        </p:nvSpPr>
        <p:spPr>
          <a:xfrm>
            <a:off x="579921" y="4526121"/>
            <a:ext cx="2780060" cy="563231"/>
          </a:xfrm>
          <a:prstGeom prst="rect">
            <a:avLst/>
          </a:prstGeom>
          <a:noFill/>
        </p:spPr>
        <p:txBody>
          <a:bodyPr wrap="square" rtlCol="0">
            <a:spAutoFit/>
          </a:bodyPr>
          <a:lstStyle/>
          <a:p>
            <a:r>
              <a:rPr lang="es-ES" sz="1020" dirty="0">
                <a:latin typeface="Arial Narrow" pitchFamily="34" charset="0"/>
              </a:rPr>
              <a:t>Municipio de residencia con variaciones respecto al promedio de casos notificados, periodo </a:t>
            </a:r>
            <a:r>
              <a:rPr lang="es-ES" sz="1020" dirty="0">
                <a:latin typeface="Arial Narrow" pitchFamily="34" charset="0"/>
              </a:rPr>
              <a:t>e</a:t>
            </a:r>
            <a:r>
              <a:rPr lang="es-ES" sz="1020" dirty="0" smtClean="0">
                <a:latin typeface="Arial Narrow" pitchFamily="34" charset="0"/>
              </a:rPr>
              <a:t>pidemiológico </a:t>
            </a:r>
            <a:r>
              <a:rPr lang="es-ES" sz="1020" dirty="0" smtClean="0">
                <a:latin typeface="Arial Narrow" pitchFamily="34" charset="0"/>
              </a:rPr>
              <a:t>III</a:t>
            </a:r>
            <a:r>
              <a:rPr lang="es-ES" sz="1020" dirty="0" smtClean="0">
                <a:latin typeface="Arial Narrow" pitchFamily="34" charset="0"/>
              </a:rPr>
              <a:t> de </a:t>
            </a:r>
            <a:r>
              <a:rPr lang="es-ES" sz="1020" dirty="0">
                <a:latin typeface="Arial Narrow" pitchFamily="34" charset="0"/>
              </a:rPr>
              <a:t>2017 – </a:t>
            </a:r>
            <a:r>
              <a:rPr lang="es-ES" sz="1020" dirty="0" smtClean="0">
                <a:latin typeface="Arial Narrow" pitchFamily="34" charset="0"/>
              </a:rPr>
              <a:t>2020 </a:t>
            </a:r>
            <a:r>
              <a:rPr lang="es-ES" sz="1020" dirty="0">
                <a:latin typeface="Arial Narrow" pitchFamily="34" charset="0"/>
              </a:rPr>
              <a:t>Norte de </a:t>
            </a:r>
            <a:r>
              <a:rPr lang="es-ES" sz="1020" dirty="0" smtClean="0">
                <a:latin typeface="Arial Narrow" pitchFamily="34" charset="0"/>
              </a:rPr>
              <a:t>Santander.</a:t>
            </a:r>
            <a:endParaRPr lang="es-ES" sz="1020" dirty="0">
              <a:latin typeface="Arial Narrow" pitchFamily="34" charset="0"/>
            </a:endParaRPr>
          </a:p>
        </p:txBody>
      </p:sp>
      <p:sp>
        <p:nvSpPr>
          <p:cNvPr id="73" name="CuadroTexto 27"/>
          <p:cNvSpPr txBox="1"/>
          <p:nvPr/>
        </p:nvSpPr>
        <p:spPr>
          <a:xfrm>
            <a:off x="3828357" y="5067322"/>
            <a:ext cx="2780060" cy="563231"/>
          </a:xfrm>
          <a:prstGeom prst="rect">
            <a:avLst/>
          </a:prstGeom>
          <a:noFill/>
        </p:spPr>
        <p:txBody>
          <a:bodyPr wrap="square" rtlCol="0">
            <a:spAutoFit/>
          </a:bodyPr>
          <a:lstStyle/>
          <a:p>
            <a:r>
              <a:rPr lang="es-ES" sz="1020" dirty="0">
                <a:latin typeface="Arial Narrow" pitchFamily="34" charset="0"/>
              </a:rPr>
              <a:t>Comportamiento de la notificación  de muertes maternas, por tipo  de muerte, </a:t>
            </a:r>
            <a:r>
              <a:rPr lang="es-ES" sz="1020" dirty="0" smtClean="0">
                <a:latin typeface="Arial Narrow" pitchFamily="34" charset="0"/>
              </a:rPr>
              <a:t>Periodo III </a:t>
            </a:r>
            <a:r>
              <a:rPr lang="es-ES" sz="1020" dirty="0">
                <a:latin typeface="Arial Narrow" pitchFamily="34" charset="0"/>
              </a:rPr>
              <a:t>de </a:t>
            </a:r>
            <a:r>
              <a:rPr lang="es-ES" sz="1020" dirty="0" smtClean="0">
                <a:latin typeface="Arial Narrow" pitchFamily="34" charset="0"/>
              </a:rPr>
              <a:t>2017 – 2020, </a:t>
            </a:r>
            <a:r>
              <a:rPr lang="es-ES" sz="1020" dirty="0">
                <a:latin typeface="Arial Narrow" pitchFamily="34" charset="0"/>
              </a:rPr>
              <a:t>Norte de </a:t>
            </a:r>
            <a:r>
              <a:rPr lang="es-ES" sz="1020" dirty="0" smtClean="0">
                <a:latin typeface="Arial Narrow" pitchFamily="34" charset="0"/>
              </a:rPr>
              <a:t>Santander.</a:t>
            </a:r>
            <a:endParaRPr lang="es-ES" sz="1020" dirty="0">
              <a:latin typeface="Arial Narrow" pitchFamily="34" charset="0"/>
            </a:endParaRPr>
          </a:p>
        </p:txBody>
      </p:sp>
      <p:sp>
        <p:nvSpPr>
          <p:cNvPr id="74" name="CuadroTexto 27"/>
          <p:cNvSpPr txBox="1"/>
          <p:nvPr/>
        </p:nvSpPr>
        <p:spPr>
          <a:xfrm>
            <a:off x="2048317" y="8829987"/>
            <a:ext cx="2670360" cy="563231"/>
          </a:xfrm>
          <a:prstGeom prst="rect">
            <a:avLst/>
          </a:prstGeom>
          <a:noFill/>
        </p:spPr>
        <p:txBody>
          <a:bodyPr wrap="square" rtlCol="0">
            <a:spAutoFit/>
          </a:bodyPr>
          <a:lstStyle/>
          <a:p>
            <a:r>
              <a:rPr lang="es-ES" sz="1020" dirty="0">
                <a:latin typeface="Arial Narrow" pitchFamily="34" charset="0"/>
              </a:rPr>
              <a:t>Casos de Mortalidad materna por  Municipio de residencia, periodo </a:t>
            </a:r>
            <a:r>
              <a:rPr lang="es-ES" sz="1020" dirty="0" smtClean="0">
                <a:latin typeface="Arial Narrow" pitchFamily="34" charset="0"/>
              </a:rPr>
              <a:t>epidemiológico III </a:t>
            </a:r>
            <a:r>
              <a:rPr lang="es-ES" sz="1020" dirty="0">
                <a:latin typeface="Arial Narrow" pitchFamily="34" charset="0"/>
              </a:rPr>
              <a:t>– </a:t>
            </a:r>
            <a:r>
              <a:rPr lang="es-ES" sz="1020" dirty="0" smtClean="0">
                <a:latin typeface="Arial Narrow" pitchFamily="34" charset="0"/>
              </a:rPr>
              <a:t>2020, </a:t>
            </a:r>
            <a:r>
              <a:rPr lang="es-ES" sz="1020" dirty="0">
                <a:latin typeface="Arial Narrow" pitchFamily="34" charset="0"/>
              </a:rPr>
              <a:t>Norte de </a:t>
            </a:r>
            <a:r>
              <a:rPr lang="es-ES" sz="1020" dirty="0" smtClean="0">
                <a:latin typeface="Arial Narrow" pitchFamily="34" charset="0"/>
              </a:rPr>
              <a:t>Santander.</a:t>
            </a:r>
            <a:endParaRPr lang="es-ES" sz="1020" dirty="0">
              <a:latin typeface="Arial Narrow" pitchFamily="34" charset="0"/>
            </a:endParaRPr>
          </a:p>
        </p:txBody>
      </p:sp>
      <p:pic>
        <p:nvPicPr>
          <p:cNvPr id="5" name="Imagen 4">
            <a:extLst>
              <a:ext uri="{FF2B5EF4-FFF2-40B4-BE49-F238E27FC236}">
                <a16:creationId xmlns:a16="http://schemas.microsoft.com/office/drawing/2014/main" id="{95807646-54A9-42DA-BD2C-7DA54601B33F}"/>
              </a:ext>
            </a:extLst>
          </p:cNvPr>
          <p:cNvPicPr>
            <a:picLocks noChangeAspect="1"/>
          </p:cNvPicPr>
          <p:nvPr/>
        </p:nvPicPr>
        <p:blipFill rotWithShape="1">
          <a:blip r:embed="rId4">
            <a:biLevel thresh="75000"/>
            <a:extLst>
              <a:ext uri="{BEBA8EAE-BF5A-486C-A8C5-ECC9F3942E4B}">
                <a14:imgProps xmlns:a14="http://schemas.microsoft.com/office/drawing/2010/main">
                  <a14:imgLayer r:embed="rId5">
                    <a14:imgEffect>
                      <a14:backgroundRemoval t="58556" b="79000" l="39813" r="48250"/>
                    </a14:imgEffect>
                  </a14:imgLayer>
                </a14:imgProps>
              </a:ext>
            </a:extLst>
          </a:blip>
          <a:srcRect l="39847" t="58772" r="51749" b="20038"/>
          <a:stretch/>
        </p:blipFill>
        <p:spPr>
          <a:xfrm>
            <a:off x="574464" y="8527312"/>
            <a:ext cx="1662518" cy="2220796"/>
          </a:xfrm>
          <a:prstGeom prst="rect">
            <a:avLst/>
          </a:prstGeom>
        </p:spPr>
      </p:pic>
      <p:grpSp>
        <p:nvGrpSpPr>
          <p:cNvPr id="30" name="Grupo 29">
            <a:extLst>
              <a:ext uri="{FF2B5EF4-FFF2-40B4-BE49-F238E27FC236}">
                <a16:creationId xmlns:a16="http://schemas.microsoft.com/office/drawing/2014/main" id="{45A1D3FB-D4B3-4FFC-9122-FE48E9BB32B9}"/>
              </a:ext>
            </a:extLst>
          </p:cNvPr>
          <p:cNvGrpSpPr/>
          <p:nvPr/>
        </p:nvGrpSpPr>
        <p:grpSpPr>
          <a:xfrm>
            <a:off x="2378111" y="129759"/>
            <a:ext cx="4028249" cy="910926"/>
            <a:chOff x="2295616" y="51128"/>
            <a:chExt cx="4344467" cy="982435"/>
          </a:xfrm>
        </p:grpSpPr>
        <p:sp>
          <p:nvSpPr>
            <p:cNvPr id="33" name="Forma libre 15">
              <a:extLst>
                <a:ext uri="{FF2B5EF4-FFF2-40B4-BE49-F238E27FC236}">
                  <a16:creationId xmlns:a16="http://schemas.microsoft.com/office/drawing/2014/main" id="{0373CD7A-0D4E-471C-AEB3-4DB7AF5B5AFA}"/>
                </a:ext>
              </a:extLst>
            </p:cNvPr>
            <p:cNvSpPr/>
            <p:nvPr/>
          </p:nvSpPr>
          <p:spPr>
            <a:xfrm>
              <a:off x="2758707" y="477430"/>
              <a:ext cx="3881376" cy="524726"/>
            </a:xfrm>
            <a:custGeom>
              <a:avLst/>
              <a:gdLst>
                <a:gd name="connsiteX0" fmla="*/ 0 w 4027246"/>
                <a:gd name="connsiteY0" fmla="*/ 0 h 637832"/>
                <a:gd name="connsiteX1" fmla="*/ 4027246 w 4027246"/>
                <a:gd name="connsiteY1" fmla="*/ 0 h 637832"/>
                <a:gd name="connsiteX2" fmla="*/ 4027246 w 4027246"/>
                <a:gd name="connsiteY2" fmla="*/ 637832 h 637832"/>
                <a:gd name="connsiteX3" fmla="*/ 0 w 4027246"/>
                <a:gd name="connsiteY3" fmla="*/ 637832 h 637832"/>
                <a:gd name="connsiteX4" fmla="*/ 0 w 4027246"/>
                <a:gd name="connsiteY4" fmla="*/ 0 h 63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7246" h="637832">
                  <a:moveTo>
                    <a:pt x="0" y="0"/>
                  </a:moveTo>
                  <a:lnTo>
                    <a:pt x="4027246" y="0"/>
                  </a:lnTo>
                  <a:lnTo>
                    <a:pt x="4027246" y="637832"/>
                  </a:lnTo>
                  <a:lnTo>
                    <a:pt x="0" y="637832"/>
                  </a:lnTo>
                  <a:lnTo>
                    <a:pt x="0" y="0"/>
                  </a:lnTo>
                  <a:close/>
                </a:path>
              </a:pathLst>
            </a:custGeom>
            <a:solidFill>
              <a:srgbClr val="FF3300"/>
            </a:solidFill>
            <a:effectLst>
              <a:innerShdw blurRad="63500" dist="50800" dir="2700000">
                <a:prstClr val="black">
                  <a:alpha val="5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3542" tIns="77719" rIns="77719" bIns="77719" numCol="1" spcCol="1270" anchor="ctr" anchorCtr="0">
              <a:noAutofit/>
            </a:bodyPr>
            <a:lstStyle/>
            <a:p>
              <a:pPr defTabSz="1360063">
                <a:lnSpc>
                  <a:spcPct val="90000"/>
                </a:lnSpc>
                <a:spcBef>
                  <a:spcPct val="0"/>
                </a:spcBef>
                <a:spcAft>
                  <a:spcPct val="35000"/>
                </a:spcAft>
              </a:pPr>
              <a:r>
                <a:rPr lang="es-ES" sz="1484" dirty="0">
                  <a:latin typeface="Arial Narrow" panose="020B0606020202030204" pitchFamily="34" charset="0"/>
                </a:rPr>
                <a:t>Periodo epidemiológico </a:t>
              </a:r>
              <a:r>
                <a:rPr lang="es-ES" sz="1484" dirty="0" smtClean="0">
                  <a:latin typeface="Arial Narrow" panose="020B0606020202030204" pitchFamily="34" charset="0"/>
                </a:rPr>
                <a:t>2020 </a:t>
              </a:r>
              <a:endParaRPr lang="es-ES" sz="1484" dirty="0">
                <a:latin typeface="Arial Narrow" panose="020B0606020202030204" pitchFamily="34" charset="0"/>
              </a:endParaRPr>
            </a:p>
          </p:txBody>
        </p:sp>
        <p:grpSp>
          <p:nvGrpSpPr>
            <p:cNvPr id="34" name="Grupo 33">
              <a:extLst>
                <a:ext uri="{FF2B5EF4-FFF2-40B4-BE49-F238E27FC236}">
                  <a16:creationId xmlns:a16="http://schemas.microsoft.com/office/drawing/2014/main" id="{49C5D688-4DA9-4BF7-9921-BB978E32DC13}"/>
                </a:ext>
              </a:extLst>
            </p:cNvPr>
            <p:cNvGrpSpPr/>
            <p:nvPr/>
          </p:nvGrpSpPr>
          <p:grpSpPr>
            <a:xfrm>
              <a:off x="2295616" y="51128"/>
              <a:ext cx="4344466" cy="982435"/>
              <a:chOff x="1738668" y="2338362"/>
              <a:chExt cx="4371886" cy="982435"/>
            </a:xfrm>
          </p:grpSpPr>
          <p:sp>
            <p:nvSpPr>
              <p:cNvPr id="36" name="Forma libre 5">
                <a:extLst>
                  <a:ext uri="{FF2B5EF4-FFF2-40B4-BE49-F238E27FC236}">
                    <a16:creationId xmlns:a16="http://schemas.microsoft.com/office/drawing/2014/main" id="{3BF8DD7D-665C-41B1-BE16-7132DA142B26}"/>
                  </a:ext>
                </a:extLst>
              </p:cNvPr>
              <p:cNvSpPr/>
              <p:nvPr/>
            </p:nvSpPr>
            <p:spPr>
              <a:xfrm>
                <a:off x="2204680" y="2420010"/>
                <a:ext cx="3905874" cy="439792"/>
              </a:xfrm>
              <a:custGeom>
                <a:avLst/>
                <a:gdLst>
                  <a:gd name="connsiteX0" fmla="*/ 0 w 4027246"/>
                  <a:gd name="connsiteY0" fmla="*/ 0 h 637832"/>
                  <a:gd name="connsiteX1" fmla="*/ 4027246 w 4027246"/>
                  <a:gd name="connsiteY1" fmla="*/ 0 h 637832"/>
                  <a:gd name="connsiteX2" fmla="*/ 4027246 w 4027246"/>
                  <a:gd name="connsiteY2" fmla="*/ 637832 h 637832"/>
                  <a:gd name="connsiteX3" fmla="*/ 0 w 4027246"/>
                  <a:gd name="connsiteY3" fmla="*/ 637832 h 637832"/>
                  <a:gd name="connsiteX4" fmla="*/ 0 w 4027246"/>
                  <a:gd name="connsiteY4" fmla="*/ 0 h 63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7246" h="637832">
                    <a:moveTo>
                      <a:pt x="0" y="0"/>
                    </a:moveTo>
                    <a:lnTo>
                      <a:pt x="4027246" y="0"/>
                    </a:lnTo>
                    <a:lnTo>
                      <a:pt x="4027246" y="637832"/>
                    </a:lnTo>
                    <a:lnTo>
                      <a:pt x="0" y="637832"/>
                    </a:lnTo>
                    <a:lnTo>
                      <a:pt x="0" y="0"/>
                    </a:lnTo>
                    <a:close/>
                  </a:path>
                </a:pathLst>
              </a:custGeom>
              <a:solidFill>
                <a:srgbClr val="800000"/>
              </a:solidFill>
              <a:effectLst>
                <a:innerShdw blurRad="63500" dist="50800" dir="2700000">
                  <a:schemeClr val="tx1">
                    <a:alpha val="50000"/>
                  </a:scheme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3542" tIns="77719" rIns="77719" bIns="77719" numCol="1" spcCol="1270" anchor="b" anchorCtr="0">
                <a:noAutofit/>
              </a:bodyPr>
              <a:lstStyle/>
              <a:p>
                <a:pPr defTabSz="1360063">
                  <a:lnSpc>
                    <a:spcPct val="90000"/>
                  </a:lnSpc>
                  <a:spcBef>
                    <a:spcPct val="0"/>
                  </a:spcBef>
                  <a:spcAft>
                    <a:spcPct val="35000"/>
                  </a:spcAft>
                </a:pPr>
                <a:r>
                  <a:rPr lang="es-ES" sz="1298" dirty="0">
                    <a:latin typeface="Arial Narrow" panose="020B0606020202030204" pitchFamily="34" charset="0"/>
                  </a:rPr>
                  <a:t>                Evento</a:t>
                </a:r>
                <a:r>
                  <a:rPr lang="es-ES" sz="1484" dirty="0">
                    <a:latin typeface="Arial Narrow" panose="020B0606020202030204" pitchFamily="34" charset="0"/>
                  </a:rPr>
                  <a:t>:  Mortalidad Materna </a:t>
                </a:r>
              </a:p>
            </p:txBody>
          </p:sp>
          <p:sp>
            <p:nvSpPr>
              <p:cNvPr id="37" name="Elipse 36">
                <a:extLst>
                  <a:ext uri="{FF2B5EF4-FFF2-40B4-BE49-F238E27FC236}">
                    <a16:creationId xmlns:a16="http://schemas.microsoft.com/office/drawing/2014/main" id="{DF7EF278-355C-4232-A4A7-28462EA890F2}"/>
                  </a:ext>
                </a:extLst>
              </p:cNvPr>
              <p:cNvSpPr/>
              <p:nvPr/>
            </p:nvSpPr>
            <p:spPr>
              <a:xfrm>
                <a:off x="1738668" y="2338362"/>
                <a:ext cx="1012707" cy="982435"/>
              </a:xfrm>
              <a:prstGeom prst="ellipse">
                <a:avLst/>
              </a:prstGeom>
              <a:ln cmpd="tri">
                <a:solidFill>
                  <a:srgbClr val="800000"/>
                </a:solidFill>
              </a:ln>
              <a:effectLst>
                <a:innerShdw blurRad="63500" dist="50800" dir="2700000">
                  <a:srgbClr val="CC0000">
                    <a:alpha val="50000"/>
                  </a:srgbClr>
                </a:innerShdw>
              </a:effectLst>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lang="es-ES" sz="2596" dirty="0">
                  <a:solidFill>
                    <a:srgbClr val="CC0000"/>
                  </a:solidFill>
                  <a:latin typeface="Arial Narrow" panose="020B0606020202030204" pitchFamily="34" charset="0"/>
                </a:endParaRPr>
              </a:p>
            </p:txBody>
          </p:sp>
        </p:grpSp>
        <p:sp>
          <p:nvSpPr>
            <p:cNvPr id="35" name="Rectángulo 34">
              <a:extLst>
                <a:ext uri="{FF2B5EF4-FFF2-40B4-BE49-F238E27FC236}">
                  <a16:creationId xmlns:a16="http://schemas.microsoft.com/office/drawing/2014/main" id="{8B0BF93B-1A3F-49F3-8C10-13EF5B212A02}"/>
                </a:ext>
              </a:extLst>
            </p:cNvPr>
            <p:cNvSpPr/>
            <p:nvPr/>
          </p:nvSpPr>
          <p:spPr>
            <a:xfrm>
              <a:off x="2327228" y="215532"/>
              <a:ext cx="943130" cy="646323"/>
            </a:xfrm>
            <a:prstGeom prst="rect">
              <a:avLst/>
            </a:prstGeom>
            <a:noFill/>
          </p:spPr>
          <p:txBody>
            <a:bodyPr wrap="square" lIns="84784" tIns="42392" rIns="84784" bIns="42392">
              <a:spAutoFit/>
            </a:bodyPr>
            <a:lstStyle/>
            <a:p>
              <a:pPr algn="ctr"/>
              <a:r>
                <a:rPr lang="es-ES" sz="3338" b="1" dirty="0" smtClean="0">
                  <a:ln w="6600">
                    <a:solidFill>
                      <a:srgbClr val="C00000"/>
                    </a:solidFill>
                    <a:prstDash val="solid"/>
                  </a:ln>
                  <a:solidFill>
                    <a:srgbClr val="FF0000"/>
                  </a:solidFill>
                  <a:effectLst>
                    <a:outerShdw dist="38100" dir="2700000" algn="tl" rotWithShape="0">
                      <a:srgbClr val="800000"/>
                    </a:outerShdw>
                  </a:effectLst>
                </a:rPr>
                <a:t>III</a:t>
              </a:r>
              <a:endParaRPr lang="es-ES" sz="5563" b="1" dirty="0">
                <a:ln w="6600">
                  <a:solidFill>
                    <a:srgbClr val="C00000"/>
                  </a:solidFill>
                  <a:prstDash val="solid"/>
                </a:ln>
                <a:solidFill>
                  <a:srgbClr val="FF0000"/>
                </a:solidFill>
                <a:effectLst>
                  <a:outerShdw dist="38100" dir="2700000" algn="tl" rotWithShape="0">
                    <a:srgbClr val="800000"/>
                  </a:outerShdw>
                </a:effectLst>
              </a:endParaRPr>
            </a:p>
          </p:txBody>
        </p:sp>
      </p:grpSp>
      <p:pic>
        <p:nvPicPr>
          <p:cNvPr id="13" name="Imagen 12"/>
          <p:cNvPicPr>
            <a:picLocks noChangeAspect="1"/>
          </p:cNvPicPr>
          <p:nvPr/>
        </p:nvPicPr>
        <p:blipFill>
          <a:blip r:embed="rId6"/>
          <a:stretch>
            <a:fillRect/>
          </a:stretch>
        </p:blipFill>
        <p:spPr>
          <a:xfrm>
            <a:off x="3932659" y="5630553"/>
            <a:ext cx="2582278" cy="3022218"/>
          </a:xfrm>
          <a:prstGeom prst="rect">
            <a:avLst/>
          </a:prstGeom>
        </p:spPr>
      </p:pic>
      <p:pic>
        <p:nvPicPr>
          <p:cNvPr id="16" name="Imagen 15"/>
          <p:cNvPicPr>
            <a:picLocks noChangeAspect="1"/>
          </p:cNvPicPr>
          <p:nvPr/>
        </p:nvPicPr>
        <p:blipFill>
          <a:blip r:embed="rId7"/>
          <a:stretch>
            <a:fillRect/>
          </a:stretch>
        </p:blipFill>
        <p:spPr>
          <a:xfrm>
            <a:off x="557562" y="1872007"/>
            <a:ext cx="5904909" cy="2036596"/>
          </a:xfrm>
          <a:prstGeom prst="rect">
            <a:avLst/>
          </a:prstGeom>
        </p:spPr>
      </p:pic>
      <p:pic>
        <p:nvPicPr>
          <p:cNvPr id="17" name="Imagen 16"/>
          <p:cNvPicPr>
            <a:picLocks noChangeAspect="1"/>
          </p:cNvPicPr>
          <p:nvPr/>
        </p:nvPicPr>
        <p:blipFill>
          <a:blip r:embed="rId8"/>
          <a:stretch>
            <a:fillRect/>
          </a:stretch>
        </p:blipFill>
        <p:spPr>
          <a:xfrm>
            <a:off x="5513811" y="1911128"/>
            <a:ext cx="1049436" cy="529763"/>
          </a:xfrm>
          <a:prstGeom prst="rect">
            <a:avLst/>
          </a:prstGeom>
        </p:spPr>
      </p:pic>
      <p:pic>
        <p:nvPicPr>
          <p:cNvPr id="20" name="Imagen 19"/>
          <p:cNvPicPr>
            <a:picLocks noChangeAspect="1"/>
          </p:cNvPicPr>
          <p:nvPr/>
        </p:nvPicPr>
        <p:blipFill>
          <a:blip r:embed="rId9"/>
          <a:stretch>
            <a:fillRect/>
          </a:stretch>
        </p:blipFill>
        <p:spPr>
          <a:xfrm>
            <a:off x="2038970" y="9523084"/>
            <a:ext cx="2679707" cy="1011570"/>
          </a:xfrm>
          <a:prstGeom prst="rect">
            <a:avLst/>
          </a:prstGeom>
        </p:spPr>
      </p:pic>
      <p:pic>
        <p:nvPicPr>
          <p:cNvPr id="23" name="Imagen 22"/>
          <p:cNvPicPr>
            <a:picLocks noChangeAspect="1"/>
          </p:cNvPicPr>
          <p:nvPr/>
        </p:nvPicPr>
        <p:blipFill>
          <a:blip r:embed="rId10"/>
          <a:stretch>
            <a:fillRect/>
          </a:stretch>
        </p:blipFill>
        <p:spPr>
          <a:xfrm>
            <a:off x="631772" y="5201355"/>
            <a:ext cx="2505740" cy="3451416"/>
          </a:xfrm>
          <a:prstGeom prst="rect">
            <a:avLst/>
          </a:prstGeom>
        </p:spPr>
      </p:pic>
    </p:spTree>
    <p:extLst>
      <p:ext uri="{BB962C8B-B14F-4D97-AF65-F5344CB8AC3E}">
        <p14:creationId xmlns:p14="http://schemas.microsoft.com/office/powerpoint/2010/main" val="422653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Conector recto 28"/>
          <p:cNvCxnSpPr/>
          <p:nvPr/>
        </p:nvCxnSpPr>
        <p:spPr>
          <a:xfrm>
            <a:off x="3633458" y="420171"/>
            <a:ext cx="2829013" cy="225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4653663" y="271310"/>
            <a:ext cx="1954752" cy="292068"/>
          </a:xfrm>
          <a:prstGeom prst="rect">
            <a:avLst/>
          </a:prstGeom>
          <a:noFill/>
        </p:spPr>
        <p:txBody>
          <a:bodyPr wrap="square" rtlCol="0">
            <a:spAutoFit/>
          </a:bodyPr>
          <a:lstStyle/>
          <a:p>
            <a:r>
              <a:rPr lang="es-ES" sz="1298" dirty="0">
                <a:solidFill>
                  <a:schemeClr val="bg1"/>
                </a:solidFill>
                <a:latin typeface="Arial Narrow" panose="020B0606020202030204" pitchFamily="34" charset="0"/>
              </a:rPr>
              <a:t>Mortalidad Materna</a:t>
            </a:r>
          </a:p>
        </p:txBody>
      </p:sp>
      <p:sp>
        <p:nvSpPr>
          <p:cNvPr id="19" name="object 3"/>
          <p:cNvSpPr/>
          <p:nvPr/>
        </p:nvSpPr>
        <p:spPr>
          <a:xfrm>
            <a:off x="256062" y="1"/>
            <a:ext cx="1346465" cy="1040685"/>
          </a:xfrm>
          <a:prstGeom prst="rect">
            <a:avLst/>
          </a:prstGeom>
          <a:blipFill>
            <a:blip r:embed="rId2" cstate="print"/>
            <a:stretch>
              <a:fillRect/>
            </a:stretch>
          </a:blipFill>
        </p:spPr>
        <p:txBody>
          <a:bodyPr wrap="square" lIns="0" tIns="0" rIns="0" bIns="0" rtlCol="0"/>
          <a:lstStyle/>
          <a:p>
            <a:endParaRPr sz="1669"/>
          </a:p>
        </p:txBody>
      </p:sp>
      <p:sp>
        <p:nvSpPr>
          <p:cNvPr id="43" name="CuadroTexto 42"/>
          <p:cNvSpPr txBox="1"/>
          <p:nvPr/>
        </p:nvSpPr>
        <p:spPr>
          <a:xfrm>
            <a:off x="4400354" y="10744881"/>
            <a:ext cx="1959162" cy="563231"/>
          </a:xfrm>
          <a:prstGeom prst="rect">
            <a:avLst/>
          </a:prstGeom>
          <a:noFill/>
        </p:spPr>
        <p:txBody>
          <a:bodyPr wrap="square" rtlCol="0">
            <a:spAutoFit/>
          </a:bodyPr>
          <a:lstStyle/>
          <a:p>
            <a:r>
              <a:rPr lang="es-ES" sz="1020" dirty="0">
                <a:solidFill>
                  <a:schemeClr val="bg1"/>
                </a:solidFill>
                <a:latin typeface="Arial Narrow" panose="020B0606020202030204" pitchFamily="34" charset="0"/>
              </a:rPr>
              <a:t>María Fernanda Banguero Mendoza</a:t>
            </a:r>
          </a:p>
          <a:p>
            <a:r>
              <a:rPr lang="es-ES" sz="1020" dirty="0">
                <a:solidFill>
                  <a:schemeClr val="bg1"/>
                </a:solidFill>
                <a:latin typeface="Arial Narrow" panose="020B0606020202030204" pitchFamily="34" charset="0"/>
              </a:rPr>
              <a:t>Professional de Apoyo</a:t>
            </a:r>
          </a:p>
          <a:p>
            <a:r>
              <a:rPr lang="es-ES" sz="1020" dirty="0">
                <a:solidFill>
                  <a:schemeClr val="bg1"/>
                </a:solidFill>
                <a:latin typeface="Arial Narrow" panose="020B0606020202030204" pitchFamily="34" charset="0"/>
              </a:rPr>
              <a:t>V.S.P</a:t>
            </a:r>
          </a:p>
        </p:txBody>
      </p:sp>
      <p:sp>
        <p:nvSpPr>
          <p:cNvPr id="47" name="object 5"/>
          <p:cNvSpPr/>
          <p:nvPr/>
        </p:nvSpPr>
        <p:spPr>
          <a:xfrm>
            <a:off x="5293920" y="10399606"/>
            <a:ext cx="971998" cy="864458"/>
          </a:xfrm>
          <a:prstGeom prst="rect">
            <a:avLst/>
          </a:prstGeom>
          <a:blipFill>
            <a:blip r:embed="rId3" cstate="print"/>
            <a:stretch>
              <a:fillRect/>
            </a:stretch>
          </a:blipFill>
        </p:spPr>
        <p:txBody>
          <a:bodyPr wrap="square" lIns="0" tIns="0" rIns="0" bIns="0" rtlCol="0"/>
          <a:lstStyle/>
          <a:p>
            <a:endParaRPr sz="1669" dirty="0"/>
          </a:p>
        </p:txBody>
      </p:sp>
      <p:sp>
        <p:nvSpPr>
          <p:cNvPr id="45" name="CuadroTexto 35"/>
          <p:cNvSpPr txBox="1"/>
          <p:nvPr/>
        </p:nvSpPr>
        <p:spPr>
          <a:xfrm>
            <a:off x="1921187" y="1343507"/>
            <a:ext cx="2780060" cy="320729"/>
          </a:xfrm>
          <a:prstGeom prst="rect">
            <a:avLst/>
          </a:prstGeom>
          <a:noFill/>
        </p:spPr>
        <p:txBody>
          <a:bodyPr wrap="square" rtlCol="0">
            <a:spAutoFit/>
          </a:bodyPr>
          <a:lstStyle/>
          <a:p>
            <a:r>
              <a:rPr lang="es-ES" sz="1484" dirty="0">
                <a:latin typeface="Arial Narrow" pitchFamily="34" charset="0"/>
              </a:rPr>
              <a:t>Datos Sociodemográficos</a:t>
            </a:r>
          </a:p>
        </p:txBody>
      </p:sp>
      <p:sp>
        <p:nvSpPr>
          <p:cNvPr id="50" name="CuadroTexto 27"/>
          <p:cNvSpPr txBox="1"/>
          <p:nvPr/>
        </p:nvSpPr>
        <p:spPr>
          <a:xfrm>
            <a:off x="4167246" y="1917499"/>
            <a:ext cx="2192270" cy="563231"/>
          </a:xfrm>
          <a:prstGeom prst="rect">
            <a:avLst/>
          </a:prstGeom>
          <a:noFill/>
        </p:spPr>
        <p:txBody>
          <a:bodyPr wrap="square" rtlCol="0">
            <a:spAutoFit/>
          </a:bodyPr>
          <a:lstStyle/>
          <a:p>
            <a:r>
              <a:rPr lang="es-ES" sz="1020" dirty="0">
                <a:latin typeface="Arial Narrow" pitchFamily="34" charset="0"/>
              </a:rPr>
              <a:t>Mortalidad Materna y características Demográficas  y periodo Epidemiológico, </a:t>
            </a:r>
            <a:r>
              <a:rPr lang="es-ES" sz="1020" dirty="0" smtClean="0">
                <a:latin typeface="Arial Narrow" pitchFamily="34" charset="0"/>
              </a:rPr>
              <a:t>III de 2020, </a:t>
            </a:r>
            <a:r>
              <a:rPr lang="es-ES" sz="1020" dirty="0">
                <a:latin typeface="Arial Narrow" pitchFamily="34" charset="0"/>
              </a:rPr>
              <a:t>Norte de </a:t>
            </a:r>
            <a:r>
              <a:rPr lang="es-ES" sz="1020" dirty="0" smtClean="0">
                <a:latin typeface="Arial Narrow" pitchFamily="34" charset="0"/>
              </a:rPr>
              <a:t>Santander.</a:t>
            </a:r>
            <a:endParaRPr lang="es-ES" sz="1020" dirty="0">
              <a:latin typeface="Arial Narrow" pitchFamily="34" charset="0"/>
            </a:endParaRPr>
          </a:p>
        </p:txBody>
      </p:sp>
      <p:sp>
        <p:nvSpPr>
          <p:cNvPr id="65" name="CuadroTexto 35"/>
          <p:cNvSpPr txBox="1"/>
          <p:nvPr/>
        </p:nvSpPr>
        <p:spPr>
          <a:xfrm>
            <a:off x="1916581" y="7948555"/>
            <a:ext cx="3673823" cy="320729"/>
          </a:xfrm>
          <a:prstGeom prst="rect">
            <a:avLst/>
          </a:prstGeom>
          <a:noFill/>
        </p:spPr>
        <p:txBody>
          <a:bodyPr wrap="square" rtlCol="0">
            <a:spAutoFit/>
          </a:bodyPr>
          <a:lstStyle/>
          <a:p>
            <a:r>
              <a:rPr lang="es-ES" sz="1484" dirty="0">
                <a:latin typeface="Arial Narrow" pitchFamily="34" charset="0"/>
              </a:rPr>
              <a:t>Comportamiento de otras variables de interés</a:t>
            </a:r>
          </a:p>
        </p:txBody>
      </p:sp>
      <p:sp>
        <p:nvSpPr>
          <p:cNvPr id="13" name="Elipse 12">
            <a:extLst>
              <a:ext uri="{FF2B5EF4-FFF2-40B4-BE49-F238E27FC236}">
                <a16:creationId xmlns:a16="http://schemas.microsoft.com/office/drawing/2014/main" id="{EF25ACCD-E052-48EF-A054-44D00DA21F5F}"/>
              </a:ext>
            </a:extLst>
          </p:cNvPr>
          <p:cNvSpPr/>
          <p:nvPr/>
        </p:nvSpPr>
        <p:spPr>
          <a:xfrm>
            <a:off x="3223545" y="6680140"/>
            <a:ext cx="1135804" cy="799804"/>
          </a:xfrm>
          <a:prstGeom prst="ellipse">
            <a:avLst/>
          </a:prstGeom>
          <a:solidFill>
            <a:schemeClr val="bg1">
              <a:lumMod val="65000"/>
            </a:schemeClr>
          </a:solidFill>
          <a:ln w="3810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O" sz="1200" dirty="0">
                <a:solidFill>
                  <a:sysClr val="windowText" lastClr="000000"/>
                </a:solidFill>
              </a:rPr>
              <a:t>Otros: </a:t>
            </a:r>
            <a:r>
              <a:rPr lang="es-CO" sz="1200" dirty="0">
                <a:solidFill>
                  <a:sysClr val="windowText" lastClr="000000"/>
                </a:solidFill>
              </a:rPr>
              <a:t>5</a:t>
            </a:r>
            <a:r>
              <a:rPr lang="es-CO" sz="1200" dirty="0" smtClean="0">
                <a:solidFill>
                  <a:sysClr val="windowText" lastClr="000000"/>
                </a:solidFill>
              </a:rPr>
              <a:t> </a:t>
            </a:r>
            <a:r>
              <a:rPr lang="es-CO" sz="1200" dirty="0">
                <a:solidFill>
                  <a:sysClr val="windowText" lastClr="000000"/>
                </a:solidFill>
              </a:rPr>
              <a:t>casos (100%)</a:t>
            </a:r>
          </a:p>
        </p:txBody>
      </p:sp>
      <p:sp>
        <p:nvSpPr>
          <p:cNvPr id="76" name="Elipse 75">
            <a:extLst>
              <a:ext uri="{FF2B5EF4-FFF2-40B4-BE49-F238E27FC236}">
                <a16:creationId xmlns:a16="http://schemas.microsoft.com/office/drawing/2014/main" id="{89886F55-9592-47BC-9E45-84F1632C63E1}"/>
              </a:ext>
            </a:extLst>
          </p:cNvPr>
          <p:cNvSpPr/>
          <p:nvPr/>
        </p:nvSpPr>
        <p:spPr>
          <a:xfrm>
            <a:off x="1386072" y="1300841"/>
            <a:ext cx="426031" cy="378939"/>
          </a:xfrm>
          <a:prstGeom prst="ellipse">
            <a:avLst/>
          </a:prstGeom>
          <a:ln w="38100">
            <a:solidFill>
              <a:srgbClr val="FF0000"/>
            </a:solidFill>
          </a:ln>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s-ES" sz="1298" dirty="0">
                <a:latin typeface="Berlin Sans FB" panose="020E0602020502020306" pitchFamily="34" charset="0"/>
              </a:rPr>
              <a:t>4</a:t>
            </a:r>
          </a:p>
        </p:txBody>
      </p:sp>
      <p:sp>
        <p:nvSpPr>
          <p:cNvPr id="77" name="Elipse 76">
            <a:extLst>
              <a:ext uri="{FF2B5EF4-FFF2-40B4-BE49-F238E27FC236}">
                <a16:creationId xmlns:a16="http://schemas.microsoft.com/office/drawing/2014/main" id="{A4EAE37D-22DE-4763-8E4A-A3F1625D1EE5}"/>
              </a:ext>
            </a:extLst>
          </p:cNvPr>
          <p:cNvSpPr/>
          <p:nvPr/>
        </p:nvSpPr>
        <p:spPr>
          <a:xfrm>
            <a:off x="1453626" y="7912485"/>
            <a:ext cx="420117" cy="392868"/>
          </a:xfrm>
          <a:prstGeom prst="ellipse">
            <a:avLst/>
          </a:prstGeom>
          <a:ln w="38100">
            <a:solidFill>
              <a:srgbClr val="FF0000"/>
            </a:solidFill>
          </a:ln>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s-ES" sz="1298" dirty="0">
                <a:latin typeface="Berlin Sans FB" panose="020E0602020502020306" pitchFamily="34" charset="0"/>
              </a:rPr>
              <a:t>5</a:t>
            </a:r>
            <a:endParaRPr lang="es-ES" sz="1484" dirty="0">
              <a:latin typeface="Berlin Sans FB" panose="020E0602020502020306" pitchFamily="34" charset="0"/>
            </a:endParaRPr>
          </a:p>
        </p:txBody>
      </p:sp>
      <p:sp>
        <p:nvSpPr>
          <p:cNvPr id="78" name="CuadroTexto 27">
            <a:extLst>
              <a:ext uri="{FF2B5EF4-FFF2-40B4-BE49-F238E27FC236}">
                <a16:creationId xmlns:a16="http://schemas.microsoft.com/office/drawing/2014/main" id="{64337467-A369-48FD-B800-E9B5FCF1AD1B}"/>
              </a:ext>
            </a:extLst>
          </p:cNvPr>
          <p:cNvSpPr txBox="1"/>
          <p:nvPr/>
        </p:nvSpPr>
        <p:spPr>
          <a:xfrm>
            <a:off x="570831" y="1768391"/>
            <a:ext cx="2236663" cy="563231"/>
          </a:xfrm>
          <a:prstGeom prst="rect">
            <a:avLst/>
          </a:prstGeom>
          <a:noFill/>
        </p:spPr>
        <p:txBody>
          <a:bodyPr wrap="square" rtlCol="0">
            <a:spAutoFit/>
          </a:bodyPr>
          <a:lstStyle/>
          <a:p>
            <a:r>
              <a:rPr lang="es-ES" sz="1020" dirty="0">
                <a:latin typeface="Arial Narrow" pitchFamily="34" charset="0"/>
              </a:rPr>
              <a:t>Mortalidad Materna por grupos de edad, periodo Epidemiológico </a:t>
            </a:r>
            <a:r>
              <a:rPr lang="es-ES" sz="1020" dirty="0" smtClean="0">
                <a:latin typeface="Arial Narrow" pitchFamily="34" charset="0"/>
              </a:rPr>
              <a:t>III de</a:t>
            </a:r>
            <a:r>
              <a:rPr lang="es-ES" sz="1020" dirty="0" smtClean="0">
                <a:latin typeface="Arial Narrow" pitchFamily="34" charset="0"/>
              </a:rPr>
              <a:t> 2020, </a:t>
            </a:r>
            <a:r>
              <a:rPr lang="es-ES" sz="1020" dirty="0">
                <a:latin typeface="Arial Narrow" pitchFamily="34" charset="0"/>
              </a:rPr>
              <a:t>Norte de </a:t>
            </a:r>
            <a:r>
              <a:rPr lang="es-ES" sz="1020" dirty="0" smtClean="0">
                <a:latin typeface="Arial Narrow" pitchFamily="34" charset="0"/>
              </a:rPr>
              <a:t>Santander.</a:t>
            </a:r>
            <a:endParaRPr lang="es-ES" sz="1020" dirty="0">
              <a:latin typeface="Arial Narrow" pitchFamily="34" charset="0"/>
            </a:endParaRPr>
          </a:p>
        </p:txBody>
      </p:sp>
      <p:pic>
        <p:nvPicPr>
          <p:cNvPr id="17" name="Imagen 16">
            <a:extLst>
              <a:ext uri="{FF2B5EF4-FFF2-40B4-BE49-F238E27FC236}">
                <a16:creationId xmlns:a16="http://schemas.microsoft.com/office/drawing/2014/main" id="{D8DE9727-83EC-4FF6-B5E5-720E0BF9B8AB}"/>
              </a:ext>
            </a:extLst>
          </p:cNvPr>
          <p:cNvPicPr>
            <a:picLocks noChangeAspect="1"/>
          </p:cNvPicPr>
          <p:nvPr/>
        </p:nvPicPr>
        <p:blipFill rotWithShape="1">
          <a:blip r:embed="rId4">
            <a:biLevel thresh="75000"/>
            <a:extLst>
              <a:ext uri="{BEBA8EAE-BF5A-486C-A8C5-ECC9F3942E4B}">
                <a14:imgProps xmlns:a14="http://schemas.microsoft.com/office/drawing/2010/main">
                  <a14:imgLayer r:embed="rId5">
                    <a14:imgEffect>
                      <a14:backgroundRemoval t="35736" b="58685" l="24480" r="30939"/>
                    </a14:imgEffect>
                  </a14:imgLayer>
                </a14:imgProps>
              </a:ext>
            </a:extLst>
          </a:blip>
          <a:srcRect l="23673" t="32868" r="68254" b="38446"/>
          <a:stretch/>
        </p:blipFill>
        <p:spPr>
          <a:xfrm>
            <a:off x="589267" y="7191784"/>
            <a:ext cx="821521" cy="1642153"/>
          </a:xfrm>
          <a:prstGeom prst="rect">
            <a:avLst/>
          </a:prstGeom>
        </p:spPr>
      </p:pic>
      <p:pic>
        <p:nvPicPr>
          <p:cNvPr id="18" name="Imagen 17">
            <a:extLst>
              <a:ext uri="{FF2B5EF4-FFF2-40B4-BE49-F238E27FC236}">
                <a16:creationId xmlns:a16="http://schemas.microsoft.com/office/drawing/2014/main" id="{728331E5-EB0D-4879-9398-2EEB0B4E6BA4}"/>
              </a:ext>
            </a:extLst>
          </p:cNvPr>
          <p:cNvPicPr>
            <a:picLocks noChangeAspect="1"/>
          </p:cNvPicPr>
          <p:nvPr/>
        </p:nvPicPr>
        <p:blipFill rotWithShape="1">
          <a:blip r:embed="rId6">
            <a:duotone>
              <a:prstClr val="black"/>
              <a:schemeClr val="accent2">
                <a:tint val="45000"/>
                <a:satMod val="400000"/>
              </a:schemeClr>
            </a:duotone>
            <a:extLst>
              <a:ext uri="{BEBA8EAE-BF5A-486C-A8C5-ECC9F3942E4B}">
                <a14:imgProps xmlns:a14="http://schemas.microsoft.com/office/drawing/2010/main">
                  <a14:imgLayer r:embed="rId7">
                    <a14:imgEffect>
                      <a14:backgroundRemoval t="65889" b="82000" l="59250" r="68500">
                        <a14:foregroundMark x1="63438" y1="74000" x2="63438" y2="74000"/>
                        <a14:foregroundMark x1="63438" y1="74222" x2="63438" y2="74222"/>
                        <a14:foregroundMark x1="63438" y1="73778" x2="63438" y2="73778"/>
                        <a14:foregroundMark x1="63688" y1="72667" x2="63688" y2="72667"/>
                        <a14:foregroundMark x1="63688" y1="72667" x2="63688" y2="72667"/>
                        <a14:foregroundMark x1="64188" y1="71222" x2="64188" y2="71778"/>
                        <a14:foregroundMark x1="63938" y1="72000" x2="64063" y2="75778"/>
                        <a14:backgroundMark x1="60375" y1="68556" x2="60375" y2="68556"/>
                        <a14:backgroundMark x1="60375" y1="68333" x2="60375" y2="68333"/>
                        <a14:backgroundMark x1="60375" y1="68333" x2="60625" y2="67889"/>
                        <a14:backgroundMark x1="60625" y1="67889" x2="60625" y2="67889"/>
                      </a14:backgroundRemoval>
                    </a14:imgEffect>
                  </a14:imgLayer>
                </a14:imgProps>
              </a:ext>
            </a:extLst>
          </a:blip>
          <a:srcRect l="58286" t="64773" r="31448" b="18199"/>
          <a:stretch/>
        </p:blipFill>
        <p:spPr>
          <a:xfrm>
            <a:off x="5664929" y="2312529"/>
            <a:ext cx="836211" cy="780266"/>
          </a:xfrm>
          <a:prstGeom prst="rect">
            <a:avLst/>
          </a:prstGeom>
        </p:spPr>
      </p:pic>
      <p:pic>
        <p:nvPicPr>
          <p:cNvPr id="20" name="Imagen 19">
            <a:extLst>
              <a:ext uri="{FF2B5EF4-FFF2-40B4-BE49-F238E27FC236}">
                <a16:creationId xmlns:a16="http://schemas.microsoft.com/office/drawing/2014/main" id="{D5CA0DF7-54A7-47D3-A568-0BE783ECBDC0}"/>
              </a:ext>
            </a:extLst>
          </p:cNvPr>
          <p:cNvPicPr>
            <a:picLocks noChangeAspect="1"/>
          </p:cNvPicPr>
          <p:nvPr/>
        </p:nvPicPr>
        <p:blipFill rotWithShape="1">
          <a:blip r:embed="rId8">
            <a:biLevel thresh="75000"/>
            <a:extLst>
              <a:ext uri="{BEBA8EAE-BF5A-486C-A8C5-ECC9F3942E4B}">
                <a14:imgProps xmlns:a14="http://schemas.microsoft.com/office/drawing/2010/main">
                  <a14:imgLayer r:embed="rId9">
                    <a14:imgEffect>
                      <a14:backgroundRemoval t="30556" b="45667" l="58500" r="68813"/>
                    </a14:imgEffect>
                  </a14:imgLayer>
                </a14:imgProps>
              </a:ext>
            </a:extLst>
          </a:blip>
          <a:srcRect l="58032" t="30400" r="29989" b="52571"/>
          <a:stretch/>
        </p:blipFill>
        <p:spPr>
          <a:xfrm>
            <a:off x="1696382" y="5143238"/>
            <a:ext cx="980408" cy="776913"/>
          </a:xfrm>
          <a:prstGeom prst="rect">
            <a:avLst/>
          </a:prstGeom>
        </p:spPr>
      </p:pic>
      <p:cxnSp>
        <p:nvCxnSpPr>
          <p:cNvPr id="24" name="Conector recto de flecha 23">
            <a:extLst>
              <a:ext uri="{FF2B5EF4-FFF2-40B4-BE49-F238E27FC236}">
                <a16:creationId xmlns:a16="http://schemas.microsoft.com/office/drawing/2014/main" id="{870BE9E9-CCAF-4012-9FA7-0A93D62FD505}"/>
              </a:ext>
            </a:extLst>
          </p:cNvPr>
          <p:cNvCxnSpPr>
            <a:cxnSpLocks/>
          </p:cNvCxnSpPr>
          <p:nvPr/>
        </p:nvCxnSpPr>
        <p:spPr>
          <a:xfrm>
            <a:off x="2732434" y="5552960"/>
            <a:ext cx="61231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4" name="CuadroTexto 35">
            <a:extLst>
              <a:ext uri="{FF2B5EF4-FFF2-40B4-BE49-F238E27FC236}">
                <a16:creationId xmlns:a16="http://schemas.microsoft.com/office/drawing/2014/main" id="{6909A4A7-25EA-4C7D-8307-B026ED262040}"/>
              </a:ext>
            </a:extLst>
          </p:cNvPr>
          <p:cNvSpPr txBox="1"/>
          <p:nvPr/>
        </p:nvSpPr>
        <p:spPr>
          <a:xfrm>
            <a:off x="3630961" y="4654768"/>
            <a:ext cx="2780060" cy="261610"/>
          </a:xfrm>
          <a:prstGeom prst="rect">
            <a:avLst/>
          </a:prstGeom>
          <a:solidFill>
            <a:srgbClr val="F84E02"/>
          </a:solidFill>
          <a:ln>
            <a:solidFill>
              <a:srgbClr val="F84E02"/>
            </a:solidFill>
          </a:ln>
        </p:spPr>
        <p:txBody>
          <a:bodyPr wrap="square" rtlCol="0">
            <a:spAutoFit/>
          </a:bodyPr>
          <a:lstStyle/>
          <a:p>
            <a:r>
              <a:rPr lang="es-ES" sz="1100" dirty="0">
                <a:latin typeface="Arial Narrow" pitchFamily="34" charset="0"/>
              </a:rPr>
              <a:t>¿ Cual es el área de ocurrencia de los casos?</a:t>
            </a:r>
          </a:p>
        </p:txBody>
      </p:sp>
      <p:cxnSp>
        <p:nvCxnSpPr>
          <p:cNvPr id="28" name="Conector recto de flecha 27">
            <a:extLst>
              <a:ext uri="{FF2B5EF4-FFF2-40B4-BE49-F238E27FC236}">
                <a16:creationId xmlns:a16="http://schemas.microsoft.com/office/drawing/2014/main" id="{F366ABF9-17AC-482D-B7C6-9E5DDB997D87}"/>
              </a:ext>
            </a:extLst>
          </p:cNvPr>
          <p:cNvCxnSpPr>
            <a:cxnSpLocks/>
          </p:cNvCxnSpPr>
          <p:nvPr/>
        </p:nvCxnSpPr>
        <p:spPr>
          <a:xfrm>
            <a:off x="1812103" y="2276474"/>
            <a:ext cx="0" cy="5289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8" name="CuadroTexto 35">
            <a:extLst>
              <a:ext uri="{FF2B5EF4-FFF2-40B4-BE49-F238E27FC236}">
                <a16:creationId xmlns:a16="http://schemas.microsoft.com/office/drawing/2014/main" id="{BCBE0178-4A8C-4065-A224-35D430390D1E}"/>
              </a:ext>
            </a:extLst>
          </p:cNvPr>
          <p:cNvSpPr txBox="1"/>
          <p:nvPr/>
        </p:nvSpPr>
        <p:spPr>
          <a:xfrm>
            <a:off x="2038970" y="6307610"/>
            <a:ext cx="1911016" cy="261610"/>
          </a:xfrm>
          <a:prstGeom prst="rect">
            <a:avLst/>
          </a:prstGeom>
          <a:solidFill>
            <a:srgbClr val="F84E02"/>
          </a:solidFill>
          <a:ln>
            <a:solidFill>
              <a:srgbClr val="F84E02"/>
            </a:solidFill>
          </a:ln>
        </p:spPr>
        <p:txBody>
          <a:bodyPr wrap="square" rtlCol="0">
            <a:spAutoFit/>
          </a:bodyPr>
          <a:lstStyle/>
          <a:p>
            <a:pPr algn="ctr"/>
            <a:r>
              <a:rPr lang="es-ES" sz="1100" dirty="0">
                <a:latin typeface="Arial Narrow" pitchFamily="34" charset="0"/>
              </a:rPr>
              <a:t>¿ Cual es la pertenencia étnica?</a:t>
            </a:r>
          </a:p>
        </p:txBody>
      </p:sp>
      <p:sp>
        <p:nvSpPr>
          <p:cNvPr id="92" name="CuadroTexto 35">
            <a:extLst>
              <a:ext uri="{FF2B5EF4-FFF2-40B4-BE49-F238E27FC236}">
                <a16:creationId xmlns:a16="http://schemas.microsoft.com/office/drawing/2014/main" id="{17C3DC29-4D12-41D9-9207-C6550CDF82D3}"/>
              </a:ext>
            </a:extLst>
          </p:cNvPr>
          <p:cNvSpPr txBox="1"/>
          <p:nvPr/>
        </p:nvSpPr>
        <p:spPr>
          <a:xfrm>
            <a:off x="3709410" y="2649796"/>
            <a:ext cx="1955519" cy="261610"/>
          </a:xfrm>
          <a:prstGeom prst="rect">
            <a:avLst/>
          </a:prstGeom>
          <a:solidFill>
            <a:srgbClr val="F84E02"/>
          </a:solidFill>
          <a:ln>
            <a:solidFill>
              <a:srgbClr val="F84E02"/>
            </a:solidFill>
          </a:ln>
        </p:spPr>
        <p:txBody>
          <a:bodyPr wrap="square" rtlCol="0">
            <a:spAutoFit/>
          </a:bodyPr>
          <a:lstStyle/>
          <a:p>
            <a:r>
              <a:rPr lang="es-ES" sz="1100" dirty="0">
                <a:latin typeface="Arial Narrow" pitchFamily="34" charset="0"/>
              </a:rPr>
              <a:t>¿ Cual es el régimen de afiliación?</a:t>
            </a:r>
          </a:p>
        </p:txBody>
      </p:sp>
      <p:pic>
        <p:nvPicPr>
          <p:cNvPr id="31" name="Imagen 30">
            <a:extLst>
              <a:ext uri="{FF2B5EF4-FFF2-40B4-BE49-F238E27FC236}">
                <a16:creationId xmlns:a16="http://schemas.microsoft.com/office/drawing/2014/main" id="{3217D860-8499-4F93-9E13-F6DB06FDBD75}"/>
              </a:ext>
            </a:extLst>
          </p:cNvPr>
          <p:cNvPicPr>
            <a:picLocks noChangeAspect="1"/>
          </p:cNvPicPr>
          <p:nvPr/>
        </p:nvPicPr>
        <p:blipFill rotWithShape="1">
          <a:blip r:embed="rId10">
            <a:biLevel thresh="75000"/>
            <a:extLst>
              <a:ext uri="{BEBA8EAE-BF5A-486C-A8C5-ECC9F3942E4B}">
                <a14:imgProps xmlns:a14="http://schemas.microsoft.com/office/drawing/2010/main">
                  <a14:imgLayer r:embed="rId11">
                    <a14:imgEffect>
                      <a14:backgroundRemoval t="50051" b="63516" l="60372" r="67643"/>
                    </a14:imgEffect>
                  </a14:imgLayer>
                </a14:imgProps>
              </a:ext>
            </a:extLst>
          </a:blip>
          <a:srcRect l="59463" t="48368" r="31448" b="34801"/>
          <a:stretch/>
        </p:blipFill>
        <p:spPr>
          <a:xfrm>
            <a:off x="1696383" y="6644591"/>
            <a:ext cx="842162" cy="877240"/>
          </a:xfrm>
          <a:prstGeom prst="rect">
            <a:avLst/>
          </a:prstGeom>
        </p:spPr>
      </p:pic>
      <p:cxnSp>
        <p:nvCxnSpPr>
          <p:cNvPr id="112" name="Conector recto de flecha 111">
            <a:extLst>
              <a:ext uri="{FF2B5EF4-FFF2-40B4-BE49-F238E27FC236}">
                <a16:creationId xmlns:a16="http://schemas.microsoft.com/office/drawing/2014/main" id="{6AE1D8E8-7B68-42DB-B447-C96AD8012F69}"/>
              </a:ext>
            </a:extLst>
          </p:cNvPr>
          <p:cNvCxnSpPr/>
          <p:nvPr/>
        </p:nvCxnSpPr>
        <p:spPr>
          <a:xfrm flipV="1">
            <a:off x="2584845" y="7049386"/>
            <a:ext cx="562392" cy="37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CuadroTexto 16">
            <a:extLst>
              <a:ext uri="{FF2B5EF4-FFF2-40B4-BE49-F238E27FC236}">
                <a16:creationId xmlns:a16="http://schemas.microsoft.com/office/drawing/2014/main" id="{E9B968D8-457B-4999-A3AB-E5D35B8C1BDD}"/>
              </a:ext>
            </a:extLst>
          </p:cNvPr>
          <p:cNvSpPr txBox="1"/>
          <p:nvPr/>
        </p:nvSpPr>
        <p:spPr>
          <a:xfrm>
            <a:off x="913834" y="4491257"/>
            <a:ext cx="3191191" cy="263598"/>
          </a:xfrm>
          <a:prstGeom prst="rect">
            <a:avLst/>
          </a:prstGeom>
          <a:noFill/>
        </p:spPr>
        <p:txBody>
          <a:bodyPr wrap="square" rtlCol="0">
            <a:spAutoFit/>
          </a:bodyPr>
          <a:lstStyle/>
          <a:p>
            <a:r>
              <a:rPr lang="es-ES" sz="1113" i="1" dirty="0">
                <a:latin typeface="Arial Narrow" panose="020B0606020202030204" pitchFamily="34" charset="0"/>
              </a:rPr>
              <a:t>Fuente: </a:t>
            </a:r>
            <a:r>
              <a:rPr lang="es-ES" sz="1113" i="1" dirty="0" err="1">
                <a:latin typeface="Arial Narrow" panose="020B0606020202030204" pitchFamily="34" charset="0"/>
              </a:rPr>
              <a:t>sivigila</a:t>
            </a:r>
            <a:r>
              <a:rPr lang="es-ES" sz="1113" i="1" dirty="0">
                <a:latin typeface="Arial Narrow" panose="020B0606020202030204" pitchFamily="34" charset="0"/>
              </a:rPr>
              <a:t> </a:t>
            </a:r>
            <a:r>
              <a:rPr lang="es-ES" sz="1113" i="1" dirty="0" smtClean="0">
                <a:latin typeface="Arial Narrow" panose="020B0606020202030204" pitchFamily="34" charset="0"/>
              </a:rPr>
              <a:t>2020, </a:t>
            </a:r>
            <a:r>
              <a:rPr lang="es-ES" sz="1113" i="1" dirty="0">
                <a:latin typeface="Arial Narrow" panose="020B0606020202030204" pitchFamily="34" charset="0"/>
              </a:rPr>
              <a:t>semana </a:t>
            </a:r>
            <a:r>
              <a:rPr lang="es-ES" sz="1113" i="1" dirty="0" smtClean="0">
                <a:latin typeface="Arial Narrow" panose="020B0606020202030204" pitchFamily="34" charset="0"/>
              </a:rPr>
              <a:t>12.</a:t>
            </a:r>
            <a:endParaRPr lang="es-ES" sz="1113" i="1" dirty="0">
              <a:latin typeface="Arial Narrow" panose="020B0606020202030204" pitchFamily="34" charset="0"/>
            </a:endParaRPr>
          </a:p>
        </p:txBody>
      </p:sp>
      <p:sp>
        <p:nvSpPr>
          <p:cNvPr id="49" name="CuadroTexto 16">
            <a:extLst>
              <a:ext uri="{FF2B5EF4-FFF2-40B4-BE49-F238E27FC236}">
                <a16:creationId xmlns:a16="http://schemas.microsoft.com/office/drawing/2014/main" id="{52B6ABF8-86D8-4BC2-AC84-DAEE3A8A0A55}"/>
              </a:ext>
            </a:extLst>
          </p:cNvPr>
          <p:cNvSpPr txBox="1"/>
          <p:nvPr/>
        </p:nvSpPr>
        <p:spPr>
          <a:xfrm>
            <a:off x="1923807" y="9823683"/>
            <a:ext cx="3414308" cy="263598"/>
          </a:xfrm>
          <a:prstGeom prst="rect">
            <a:avLst/>
          </a:prstGeom>
          <a:noFill/>
        </p:spPr>
        <p:txBody>
          <a:bodyPr wrap="square" rtlCol="0">
            <a:spAutoFit/>
          </a:bodyPr>
          <a:lstStyle/>
          <a:p>
            <a:r>
              <a:rPr lang="es-ES" sz="1050" i="1" dirty="0">
                <a:latin typeface="Arial Narrow" panose="020B0606020202030204" pitchFamily="34" charset="0"/>
              </a:rPr>
              <a:t>Fuente: </a:t>
            </a:r>
            <a:r>
              <a:rPr lang="es-ES" sz="1050" i="1" dirty="0" err="1">
                <a:latin typeface="Arial Narrow" panose="020B0606020202030204" pitchFamily="34" charset="0"/>
              </a:rPr>
              <a:t>sivigila</a:t>
            </a:r>
            <a:r>
              <a:rPr lang="es-ES" sz="1050" i="1" dirty="0">
                <a:latin typeface="Arial Narrow" panose="020B0606020202030204" pitchFamily="34" charset="0"/>
              </a:rPr>
              <a:t> </a:t>
            </a:r>
            <a:r>
              <a:rPr lang="es-ES" sz="1050" i="1" dirty="0" smtClean="0">
                <a:latin typeface="Arial Narrow" panose="020B0606020202030204" pitchFamily="34" charset="0"/>
              </a:rPr>
              <a:t>2020 </a:t>
            </a:r>
            <a:r>
              <a:rPr lang="es-ES" sz="1050" i="1" dirty="0">
                <a:latin typeface="Arial Narrow" panose="020B0606020202030204" pitchFamily="34" charset="0"/>
              </a:rPr>
              <a:t>semana </a:t>
            </a:r>
            <a:r>
              <a:rPr lang="es-ES" sz="1050" i="1" dirty="0" smtClean="0">
                <a:latin typeface="Arial Narrow" panose="020B0606020202030204" pitchFamily="34" charset="0"/>
              </a:rPr>
              <a:t>12</a:t>
            </a:r>
            <a:r>
              <a:rPr lang="es-ES" sz="1050" i="1" dirty="0" smtClean="0">
                <a:latin typeface="Arial Narrow" panose="020B0606020202030204" pitchFamily="34" charset="0"/>
              </a:rPr>
              <a:t> </a:t>
            </a:r>
            <a:r>
              <a:rPr lang="es-ES" sz="1050" i="1" dirty="0">
                <a:latin typeface="Arial Narrow" panose="020B0606020202030204" pitchFamily="34" charset="0"/>
              </a:rPr>
              <a:t>/ Nacidos vivos DANE </a:t>
            </a:r>
            <a:r>
              <a:rPr lang="es-ES" sz="1050" i="1" dirty="0" smtClean="0">
                <a:latin typeface="Arial Narrow" panose="020B0606020202030204" pitchFamily="34" charset="0"/>
              </a:rPr>
              <a:t>2019</a:t>
            </a:r>
            <a:endParaRPr lang="es-ES" sz="1050" i="1" dirty="0">
              <a:latin typeface="Arial Narrow" panose="020B0606020202030204" pitchFamily="34" charset="0"/>
            </a:endParaRPr>
          </a:p>
        </p:txBody>
      </p:sp>
      <p:sp>
        <p:nvSpPr>
          <p:cNvPr id="44" name="CuadroTexto 35">
            <a:extLst>
              <a:ext uri="{FF2B5EF4-FFF2-40B4-BE49-F238E27FC236}">
                <a16:creationId xmlns:a16="http://schemas.microsoft.com/office/drawing/2014/main" id="{2CDB15CE-BEB7-4336-B21D-6EE6057C8CC0}"/>
              </a:ext>
            </a:extLst>
          </p:cNvPr>
          <p:cNvSpPr txBox="1"/>
          <p:nvPr/>
        </p:nvSpPr>
        <p:spPr>
          <a:xfrm>
            <a:off x="1752026" y="8432555"/>
            <a:ext cx="3901523" cy="263598"/>
          </a:xfrm>
          <a:prstGeom prst="rect">
            <a:avLst/>
          </a:prstGeom>
          <a:noFill/>
        </p:spPr>
        <p:txBody>
          <a:bodyPr wrap="square" rtlCol="0">
            <a:spAutoFit/>
          </a:bodyPr>
          <a:lstStyle/>
          <a:p>
            <a:r>
              <a:rPr lang="es-ES" sz="1113" dirty="0">
                <a:latin typeface="Arial Narrow" pitchFamily="34" charset="0"/>
              </a:rPr>
              <a:t>Razón de mortalidad materna por departamento,  periodo </a:t>
            </a:r>
            <a:r>
              <a:rPr lang="es-ES" sz="1113" dirty="0" smtClean="0">
                <a:latin typeface="Arial Narrow" pitchFamily="34" charset="0"/>
              </a:rPr>
              <a:t>III </a:t>
            </a:r>
            <a:r>
              <a:rPr lang="es-ES" sz="1113" dirty="0">
                <a:latin typeface="Arial Narrow" pitchFamily="34" charset="0"/>
              </a:rPr>
              <a:t>– </a:t>
            </a:r>
            <a:r>
              <a:rPr lang="es-ES" sz="1113" dirty="0" smtClean="0">
                <a:latin typeface="Arial Narrow" pitchFamily="34" charset="0"/>
              </a:rPr>
              <a:t>2020</a:t>
            </a:r>
            <a:endParaRPr lang="es-ES" sz="1113" dirty="0">
              <a:latin typeface="Arial Narrow" pitchFamily="34" charset="0"/>
            </a:endParaRPr>
          </a:p>
        </p:txBody>
      </p:sp>
      <p:grpSp>
        <p:nvGrpSpPr>
          <p:cNvPr id="37" name="Grupo 36">
            <a:extLst>
              <a:ext uri="{FF2B5EF4-FFF2-40B4-BE49-F238E27FC236}">
                <a16:creationId xmlns:a16="http://schemas.microsoft.com/office/drawing/2014/main" id="{45A1D3FB-D4B3-4FFC-9122-FE48E9BB32B9}"/>
              </a:ext>
            </a:extLst>
          </p:cNvPr>
          <p:cNvGrpSpPr/>
          <p:nvPr/>
        </p:nvGrpSpPr>
        <p:grpSpPr>
          <a:xfrm>
            <a:off x="2378111" y="129759"/>
            <a:ext cx="4028249" cy="910926"/>
            <a:chOff x="2295616" y="51128"/>
            <a:chExt cx="4344467" cy="982435"/>
          </a:xfrm>
        </p:grpSpPr>
        <p:sp>
          <p:nvSpPr>
            <p:cNvPr id="38" name="Forma libre 15">
              <a:extLst>
                <a:ext uri="{FF2B5EF4-FFF2-40B4-BE49-F238E27FC236}">
                  <a16:creationId xmlns:a16="http://schemas.microsoft.com/office/drawing/2014/main" id="{0373CD7A-0D4E-471C-AEB3-4DB7AF5B5AFA}"/>
                </a:ext>
              </a:extLst>
            </p:cNvPr>
            <p:cNvSpPr/>
            <p:nvPr/>
          </p:nvSpPr>
          <p:spPr>
            <a:xfrm>
              <a:off x="2758707" y="477430"/>
              <a:ext cx="3881376" cy="524726"/>
            </a:xfrm>
            <a:custGeom>
              <a:avLst/>
              <a:gdLst>
                <a:gd name="connsiteX0" fmla="*/ 0 w 4027246"/>
                <a:gd name="connsiteY0" fmla="*/ 0 h 637832"/>
                <a:gd name="connsiteX1" fmla="*/ 4027246 w 4027246"/>
                <a:gd name="connsiteY1" fmla="*/ 0 h 637832"/>
                <a:gd name="connsiteX2" fmla="*/ 4027246 w 4027246"/>
                <a:gd name="connsiteY2" fmla="*/ 637832 h 637832"/>
                <a:gd name="connsiteX3" fmla="*/ 0 w 4027246"/>
                <a:gd name="connsiteY3" fmla="*/ 637832 h 637832"/>
                <a:gd name="connsiteX4" fmla="*/ 0 w 4027246"/>
                <a:gd name="connsiteY4" fmla="*/ 0 h 63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7246" h="637832">
                  <a:moveTo>
                    <a:pt x="0" y="0"/>
                  </a:moveTo>
                  <a:lnTo>
                    <a:pt x="4027246" y="0"/>
                  </a:lnTo>
                  <a:lnTo>
                    <a:pt x="4027246" y="637832"/>
                  </a:lnTo>
                  <a:lnTo>
                    <a:pt x="0" y="637832"/>
                  </a:lnTo>
                  <a:lnTo>
                    <a:pt x="0" y="0"/>
                  </a:lnTo>
                  <a:close/>
                </a:path>
              </a:pathLst>
            </a:custGeom>
            <a:solidFill>
              <a:srgbClr val="FF3300"/>
            </a:solidFill>
            <a:effectLst>
              <a:innerShdw blurRad="63500" dist="50800" dir="2700000">
                <a:prstClr val="black">
                  <a:alpha val="5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3542" tIns="77719" rIns="77719" bIns="77719" numCol="1" spcCol="1270" anchor="ctr" anchorCtr="0">
              <a:noAutofit/>
            </a:bodyPr>
            <a:lstStyle/>
            <a:p>
              <a:pPr defTabSz="1360063">
                <a:lnSpc>
                  <a:spcPct val="90000"/>
                </a:lnSpc>
                <a:spcBef>
                  <a:spcPct val="0"/>
                </a:spcBef>
                <a:spcAft>
                  <a:spcPct val="35000"/>
                </a:spcAft>
              </a:pPr>
              <a:r>
                <a:rPr lang="es-ES" sz="1484" dirty="0">
                  <a:latin typeface="Arial Narrow" panose="020B0606020202030204" pitchFamily="34" charset="0"/>
                </a:rPr>
                <a:t>Periodo epidemiológico </a:t>
              </a:r>
              <a:r>
                <a:rPr lang="es-ES" sz="1484" dirty="0" smtClean="0">
                  <a:latin typeface="Arial Narrow" panose="020B0606020202030204" pitchFamily="34" charset="0"/>
                </a:rPr>
                <a:t>2020 </a:t>
              </a:r>
              <a:endParaRPr lang="es-ES" sz="1484" dirty="0">
                <a:latin typeface="Arial Narrow" panose="020B0606020202030204" pitchFamily="34" charset="0"/>
              </a:endParaRPr>
            </a:p>
          </p:txBody>
        </p:sp>
        <p:grpSp>
          <p:nvGrpSpPr>
            <p:cNvPr id="39" name="Grupo 38">
              <a:extLst>
                <a:ext uri="{FF2B5EF4-FFF2-40B4-BE49-F238E27FC236}">
                  <a16:creationId xmlns:a16="http://schemas.microsoft.com/office/drawing/2014/main" id="{49C5D688-4DA9-4BF7-9921-BB978E32DC13}"/>
                </a:ext>
              </a:extLst>
            </p:cNvPr>
            <p:cNvGrpSpPr/>
            <p:nvPr/>
          </p:nvGrpSpPr>
          <p:grpSpPr>
            <a:xfrm>
              <a:off x="2295616" y="51128"/>
              <a:ext cx="4344466" cy="982435"/>
              <a:chOff x="1738668" y="2338362"/>
              <a:chExt cx="4371886" cy="982435"/>
            </a:xfrm>
          </p:grpSpPr>
          <p:sp>
            <p:nvSpPr>
              <p:cNvPr id="41" name="Forma libre 5">
                <a:extLst>
                  <a:ext uri="{FF2B5EF4-FFF2-40B4-BE49-F238E27FC236}">
                    <a16:creationId xmlns:a16="http://schemas.microsoft.com/office/drawing/2014/main" id="{3BF8DD7D-665C-41B1-BE16-7132DA142B26}"/>
                  </a:ext>
                </a:extLst>
              </p:cNvPr>
              <p:cNvSpPr/>
              <p:nvPr/>
            </p:nvSpPr>
            <p:spPr>
              <a:xfrm>
                <a:off x="2204680" y="2420010"/>
                <a:ext cx="3905874" cy="439792"/>
              </a:xfrm>
              <a:custGeom>
                <a:avLst/>
                <a:gdLst>
                  <a:gd name="connsiteX0" fmla="*/ 0 w 4027246"/>
                  <a:gd name="connsiteY0" fmla="*/ 0 h 637832"/>
                  <a:gd name="connsiteX1" fmla="*/ 4027246 w 4027246"/>
                  <a:gd name="connsiteY1" fmla="*/ 0 h 637832"/>
                  <a:gd name="connsiteX2" fmla="*/ 4027246 w 4027246"/>
                  <a:gd name="connsiteY2" fmla="*/ 637832 h 637832"/>
                  <a:gd name="connsiteX3" fmla="*/ 0 w 4027246"/>
                  <a:gd name="connsiteY3" fmla="*/ 637832 h 637832"/>
                  <a:gd name="connsiteX4" fmla="*/ 0 w 4027246"/>
                  <a:gd name="connsiteY4" fmla="*/ 0 h 63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7246" h="637832">
                    <a:moveTo>
                      <a:pt x="0" y="0"/>
                    </a:moveTo>
                    <a:lnTo>
                      <a:pt x="4027246" y="0"/>
                    </a:lnTo>
                    <a:lnTo>
                      <a:pt x="4027246" y="637832"/>
                    </a:lnTo>
                    <a:lnTo>
                      <a:pt x="0" y="637832"/>
                    </a:lnTo>
                    <a:lnTo>
                      <a:pt x="0" y="0"/>
                    </a:lnTo>
                    <a:close/>
                  </a:path>
                </a:pathLst>
              </a:custGeom>
              <a:solidFill>
                <a:srgbClr val="800000"/>
              </a:solidFill>
              <a:effectLst>
                <a:innerShdw blurRad="63500" dist="50800" dir="2700000">
                  <a:schemeClr val="tx1">
                    <a:alpha val="50000"/>
                  </a:scheme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3542" tIns="77719" rIns="77719" bIns="77719" numCol="1" spcCol="1270" anchor="b" anchorCtr="0">
                <a:noAutofit/>
              </a:bodyPr>
              <a:lstStyle/>
              <a:p>
                <a:pPr defTabSz="1360063">
                  <a:lnSpc>
                    <a:spcPct val="90000"/>
                  </a:lnSpc>
                  <a:spcBef>
                    <a:spcPct val="0"/>
                  </a:spcBef>
                  <a:spcAft>
                    <a:spcPct val="35000"/>
                  </a:spcAft>
                </a:pPr>
                <a:r>
                  <a:rPr lang="es-ES" sz="1298" dirty="0">
                    <a:latin typeface="Arial Narrow" panose="020B0606020202030204" pitchFamily="34" charset="0"/>
                  </a:rPr>
                  <a:t>                Evento</a:t>
                </a:r>
                <a:r>
                  <a:rPr lang="es-ES" sz="1484" dirty="0">
                    <a:latin typeface="Arial Narrow" panose="020B0606020202030204" pitchFamily="34" charset="0"/>
                  </a:rPr>
                  <a:t>:  Mortalidad Materna </a:t>
                </a:r>
              </a:p>
            </p:txBody>
          </p:sp>
          <p:sp>
            <p:nvSpPr>
              <p:cNvPr id="42" name="Elipse 41">
                <a:extLst>
                  <a:ext uri="{FF2B5EF4-FFF2-40B4-BE49-F238E27FC236}">
                    <a16:creationId xmlns:a16="http://schemas.microsoft.com/office/drawing/2014/main" id="{DF7EF278-355C-4232-A4A7-28462EA890F2}"/>
                  </a:ext>
                </a:extLst>
              </p:cNvPr>
              <p:cNvSpPr/>
              <p:nvPr/>
            </p:nvSpPr>
            <p:spPr>
              <a:xfrm>
                <a:off x="1738668" y="2338362"/>
                <a:ext cx="1012707" cy="982435"/>
              </a:xfrm>
              <a:prstGeom prst="ellipse">
                <a:avLst/>
              </a:prstGeom>
              <a:ln cmpd="tri">
                <a:solidFill>
                  <a:srgbClr val="800000"/>
                </a:solidFill>
              </a:ln>
              <a:effectLst>
                <a:innerShdw blurRad="63500" dist="50800" dir="2700000">
                  <a:srgbClr val="CC0000">
                    <a:alpha val="50000"/>
                  </a:srgbClr>
                </a:innerShdw>
              </a:effectLst>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lang="es-ES" sz="2596" dirty="0">
                  <a:solidFill>
                    <a:srgbClr val="CC0000"/>
                  </a:solidFill>
                  <a:latin typeface="Arial Narrow" panose="020B0606020202030204" pitchFamily="34" charset="0"/>
                </a:endParaRPr>
              </a:p>
            </p:txBody>
          </p:sp>
        </p:grpSp>
        <p:sp>
          <p:nvSpPr>
            <p:cNvPr id="40" name="Rectángulo 39">
              <a:extLst>
                <a:ext uri="{FF2B5EF4-FFF2-40B4-BE49-F238E27FC236}">
                  <a16:creationId xmlns:a16="http://schemas.microsoft.com/office/drawing/2014/main" id="{8B0BF93B-1A3F-49F3-8C10-13EF5B212A02}"/>
                </a:ext>
              </a:extLst>
            </p:cNvPr>
            <p:cNvSpPr/>
            <p:nvPr/>
          </p:nvSpPr>
          <p:spPr>
            <a:xfrm>
              <a:off x="2327228" y="215532"/>
              <a:ext cx="943130" cy="646323"/>
            </a:xfrm>
            <a:prstGeom prst="rect">
              <a:avLst/>
            </a:prstGeom>
            <a:noFill/>
          </p:spPr>
          <p:txBody>
            <a:bodyPr wrap="square" lIns="84784" tIns="42392" rIns="84784" bIns="42392">
              <a:spAutoFit/>
            </a:bodyPr>
            <a:lstStyle/>
            <a:p>
              <a:pPr algn="ctr"/>
              <a:r>
                <a:rPr lang="es-ES" sz="3338" b="1" dirty="0" smtClean="0">
                  <a:ln w="6600">
                    <a:solidFill>
                      <a:srgbClr val="C00000"/>
                    </a:solidFill>
                    <a:prstDash val="solid"/>
                  </a:ln>
                  <a:solidFill>
                    <a:srgbClr val="FF0000"/>
                  </a:solidFill>
                  <a:effectLst>
                    <a:outerShdw dist="38100" dir="2700000" algn="tl" rotWithShape="0">
                      <a:srgbClr val="800000"/>
                    </a:outerShdw>
                  </a:effectLst>
                </a:rPr>
                <a:t>III</a:t>
              </a:r>
              <a:endParaRPr lang="es-ES" sz="5563" b="1" dirty="0">
                <a:ln w="6600">
                  <a:solidFill>
                    <a:srgbClr val="C00000"/>
                  </a:solidFill>
                  <a:prstDash val="solid"/>
                </a:ln>
                <a:solidFill>
                  <a:srgbClr val="FF0000"/>
                </a:solidFill>
                <a:effectLst>
                  <a:outerShdw dist="38100" dir="2700000" algn="tl" rotWithShape="0">
                    <a:srgbClr val="800000"/>
                  </a:outerShdw>
                </a:effectLst>
              </a:endParaRPr>
            </a:p>
          </p:txBody>
        </p:sp>
      </p:grpSp>
      <p:pic>
        <p:nvPicPr>
          <p:cNvPr id="10" name="Imagen 9"/>
          <p:cNvPicPr>
            <a:picLocks noChangeAspect="1"/>
          </p:cNvPicPr>
          <p:nvPr/>
        </p:nvPicPr>
        <p:blipFill>
          <a:blip r:embed="rId12"/>
          <a:stretch>
            <a:fillRect/>
          </a:stretch>
        </p:blipFill>
        <p:spPr>
          <a:xfrm>
            <a:off x="570831" y="2901570"/>
            <a:ext cx="2735615" cy="1613202"/>
          </a:xfrm>
          <a:prstGeom prst="rect">
            <a:avLst/>
          </a:prstGeom>
        </p:spPr>
      </p:pic>
      <p:pic>
        <p:nvPicPr>
          <p:cNvPr id="11" name="Imagen 10"/>
          <p:cNvPicPr>
            <a:picLocks noChangeAspect="1"/>
          </p:cNvPicPr>
          <p:nvPr/>
        </p:nvPicPr>
        <p:blipFill>
          <a:blip r:embed="rId13"/>
          <a:stretch>
            <a:fillRect/>
          </a:stretch>
        </p:blipFill>
        <p:spPr>
          <a:xfrm>
            <a:off x="3654536" y="3198978"/>
            <a:ext cx="2834934" cy="1098549"/>
          </a:xfrm>
          <a:prstGeom prst="rect">
            <a:avLst/>
          </a:prstGeom>
        </p:spPr>
      </p:pic>
      <p:pic>
        <p:nvPicPr>
          <p:cNvPr id="14" name="Imagen 13"/>
          <p:cNvPicPr>
            <a:picLocks noChangeAspect="1"/>
          </p:cNvPicPr>
          <p:nvPr/>
        </p:nvPicPr>
        <p:blipFill>
          <a:blip r:embed="rId14"/>
          <a:stretch>
            <a:fillRect/>
          </a:stretch>
        </p:blipFill>
        <p:spPr>
          <a:xfrm>
            <a:off x="3654536" y="5110349"/>
            <a:ext cx="2804686" cy="1027442"/>
          </a:xfrm>
          <a:prstGeom prst="rect">
            <a:avLst/>
          </a:prstGeom>
        </p:spPr>
      </p:pic>
      <p:pic>
        <p:nvPicPr>
          <p:cNvPr id="15" name="Imagen 14"/>
          <p:cNvPicPr>
            <a:picLocks noChangeAspect="1"/>
          </p:cNvPicPr>
          <p:nvPr/>
        </p:nvPicPr>
        <p:blipFill>
          <a:blip r:embed="rId15"/>
          <a:stretch>
            <a:fillRect/>
          </a:stretch>
        </p:blipFill>
        <p:spPr>
          <a:xfrm>
            <a:off x="703566" y="8949308"/>
            <a:ext cx="5700342" cy="831727"/>
          </a:xfrm>
          <a:prstGeom prst="rect">
            <a:avLst/>
          </a:prstGeom>
        </p:spPr>
      </p:pic>
    </p:spTree>
    <p:extLst>
      <p:ext uri="{BB962C8B-B14F-4D97-AF65-F5344CB8AC3E}">
        <p14:creationId xmlns:p14="http://schemas.microsoft.com/office/powerpoint/2010/main" val="2545547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p:cNvSpPr/>
          <p:nvPr/>
        </p:nvSpPr>
        <p:spPr>
          <a:xfrm>
            <a:off x="256062" y="1"/>
            <a:ext cx="1346465" cy="1040685"/>
          </a:xfrm>
          <a:prstGeom prst="rect">
            <a:avLst/>
          </a:prstGeom>
          <a:blipFill>
            <a:blip r:embed="rId2" cstate="print"/>
            <a:stretch>
              <a:fillRect/>
            </a:stretch>
          </a:blipFill>
        </p:spPr>
        <p:txBody>
          <a:bodyPr wrap="square" lIns="0" tIns="0" rIns="0" bIns="0" rtlCol="0"/>
          <a:lstStyle/>
          <a:p>
            <a:endParaRPr sz="1669"/>
          </a:p>
        </p:txBody>
      </p:sp>
      <p:sp>
        <p:nvSpPr>
          <p:cNvPr id="13" name="Forma libre 12"/>
          <p:cNvSpPr/>
          <p:nvPr/>
        </p:nvSpPr>
        <p:spPr>
          <a:xfrm>
            <a:off x="4327692" y="10654333"/>
            <a:ext cx="2198172" cy="562124"/>
          </a:xfrm>
          <a:custGeom>
            <a:avLst/>
            <a:gdLst>
              <a:gd name="connsiteX0" fmla="*/ 0 w 4027246"/>
              <a:gd name="connsiteY0" fmla="*/ 0 h 637832"/>
              <a:gd name="connsiteX1" fmla="*/ 4027246 w 4027246"/>
              <a:gd name="connsiteY1" fmla="*/ 0 h 637832"/>
              <a:gd name="connsiteX2" fmla="*/ 4027246 w 4027246"/>
              <a:gd name="connsiteY2" fmla="*/ 637832 h 637832"/>
              <a:gd name="connsiteX3" fmla="*/ 0 w 4027246"/>
              <a:gd name="connsiteY3" fmla="*/ 637832 h 637832"/>
              <a:gd name="connsiteX4" fmla="*/ 0 w 4027246"/>
              <a:gd name="connsiteY4" fmla="*/ 0 h 63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7246" h="637832">
                <a:moveTo>
                  <a:pt x="0" y="0"/>
                </a:moveTo>
                <a:lnTo>
                  <a:pt x="4027246" y="0"/>
                </a:lnTo>
                <a:lnTo>
                  <a:pt x="4027246" y="637832"/>
                </a:lnTo>
                <a:lnTo>
                  <a:pt x="0" y="637832"/>
                </a:lnTo>
                <a:lnTo>
                  <a:pt x="0" y="0"/>
                </a:lnTo>
                <a:close/>
              </a:path>
            </a:pathLst>
          </a:custGeom>
          <a:solidFill>
            <a:srgbClr val="800000"/>
          </a:solidFill>
          <a:effectLst>
            <a:innerShdw blurRad="63500" dist="50800" dir="2700000">
              <a:schemeClr val="tx1">
                <a:alpha val="50000"/>
              </a:scheme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3542" tIns="77719" rIns="77719" bIns="77719" numCol="1" spcCol="1270" anchor="b" anchorCtr="0">
            <a:noAutofit/>
          </a:bodyPr>
          <a:lstStyle/>
          <a:p>
            <a:pPr defTabSz="1360063">
              <a:lnSpc>
                <a:spcPct val="90000"/>
              </a:lnSpc>
              <a:spcBef>
                <a:spcPct val="0"/>
              </a:spcBef>
              <a:spcAft>
                <a:spcPct val="35000"/>
              </a:spcAft>
            </a:pPr>
            <a:endParaRPr lang="es-ES" sz="1484" dirty="0">
              <a:latin typeface="Arial Narrow" panose="020B0606020202030204" pitchFamily="34" charset="0"/>
            </a:endParaRPr>
          </a:p>
        </p:txBody>
      </p:sp>
      <p:sp>
        <p:nvSpPr>
          <p:cNvPr id="14" name="CuadroTexto 13"/>
          <p:cNvSpPr txBox="1"/>
          <p:nvPr/>
        </p:nvSpPr>
        <p:spPr>
          <a:xfrm>
            <a:off x="4447197" y="10613133"/>
            <a:ext cx="1959162" cy="563231"/>
          </a:xfrm>
          <a:prstGeom prst="rect">
            <a:avLst/>
          </a:prstGeom>
          <a:noFill/>
        </p:spPr>
        <p:txBody>
          <a:bodyPr wrap="square" rtlCol="0">
            <a:spAutoFit/>
          </a:bodyPr>
          <a:lstStyle/>
          <a:p>
            <a:r>
              <a:rPr lang="es-ES" sz="1020" dirty="0">
                <a:solidFill>
                  <a:schemeClr val="bg1"/>
                </a:solidFill>
                <a:latin typeface="Arial Narrow" panose="020B0606020202030204" pitchFamily="34" charset="0"/>
              </a:rPr>
              <a:t>Angélica María Rincón Mora</a:t>
            </a:r>
          </a:p>
          <a:p>
            <a:r>
              <a:rPr lang="es-ES" sz="1020" dirty="0">
                <a:solidFill>
                  <a:schemeClr val="bg1"/>
                </a:solidFill>
                <a:latin typeface="Arial Narrow" panose="020B0606020202030204" pitchFamily="34" charset="0"/>
              </a:rPr>
              <a:t>Professional de Apoyo</a:t>
            </a:r>
          </a:p>
          <a:p>
            <a:r>
              <a:rPr lang="es-ES" sz="1020" dirty="0">
                <a:solidFill>
                  <a:schemeClr val="bg1"/>
                </a:solidFill>
                <a:latin typeface="Arial Narrow" panose="020B0606020202030204" pitchFamily="34" charset="0"/>
              </a:rPr>
              <a:t>V.S.P</a:t>
            </a:r>
          </a:p>
        </p:txBody>
      </p:sp>
      <p:sp>
        <p:nvSpPr>
          <p:cNvPr id="19" name="object 5"/>
          <p:cNvSpPr/>
          <p:nvPr/>
        </p:nvSpPr>
        <p:spPr>
          <a:xfrm>
            <a:off x="5331807" y="9748675"/>
            <a:ext cx="971998" cy="864458"/>
          </a:xfrm>
          <a:prstGeom prst="rect">
            <a:avLst/>
          </a:prstGeom>
          <a:blipFill>
            <a:blip r:embed="rId3" cstate="print"/>
            <a:stretch>
              <a:fillRect/>
            </a:stretch>
          </a:blipFill>
        </p:spPr>
        <p:txBody>
          <a:bodyPr wrap="square" lIns="0" tIns="0" rIns="0" bIns="0" rtlCol="0"/>
          <a:lstStyle/>
          <a:p>
            <a:endParaRPr sz="1669" dirty="0"/>
          </a:p>
        </p:txBody>
      </p:sp>
      <p:sp>
        <p:nvSpPr>
          <p:cNvPr id="3" name="2 Rectángulo"/>
          <p:cNvSpPr/>
          <p:nvPr/>
        </p:nvSpPr>
        <p:spPr>
          <a:xfrm>
            <a:off x="451640" y="1733651"/>
            <a:ext cx="5979613" cy="7398307"/>
          </a:xfrm>
          <a:prstGeom prst="rect">
            <a:avLst/>
          </a:prstGeom>
        </p:spPr>
        <p:txBody>
          <a:bodyPr wrap="square">
            <a:spAutoFit/>
          </a:bodyPr>
          <a:lstStyle/>
          <a:p>
            <a:r>
              <a:rPr lang="es-ES" sz="1854" b="1" dirty="0">
                <a:latin typeface="Arial Narrow" panose="020B0606020202030204" pitchFamily="34" charset="0"/>
              </a:rPr>
              <a:t>Ficha técnica </a:t>
            </a:r>
          </a:p>
          <a:p>
            <a:endParaRPr lang="es-ES" sz="1854" b="1" dirty="0">
              <a:latin typeface="Arial Narrow" panose="020B0606020202030204" pitchFamily="34" charset="0"/>
            </a:endParaRPr>
          </a:p>
          <a:p>
            <a:pPr algn="just"/>
            <a:r>
              <a:rPr lang="es-ES" sz="1669" b="1" dirty="0">
                <a:latin typeface="Arial Narrow" panose="020B0606020202030204" pitchFamily="34" charset="0"/>
              </a:rPr>
              <a:t>Análisis de comportamientos inusuales:</a:t>
            </a:r>
            <a:r>
              <a:rPr lang="es-CO" sz="1484" dirty="0">
                <a:latin typeface="Arial Narrow" pitchFamily="34" charset="0"/>
              </a:rPr>
              <a:t>Este informe corresponde a los casos de mortalidad materna notificados en SIVIGILA semanalmente con corte a periodo epidemiológico </a:t>
            </a:r>
            <a:r>
              <a:rPr lang="es-CO" sz="1484" dirty="0" smtClean="0">
                <a:latin typeface="Arial Narrow" pitchFamily="34" charset="0"/>
              </a:rPr>
              <a:t>III </a:t>
            </a:r>
            <a:r>
              <a:rPr lang="es-CO" sz="1484" dirty="0">
                <a:latin typeface="Arial Narrow" pitchFamily="34" charset="0"/>
              </a:rPr>
              <a:t>de </a:t>
            </a:r>
            <a:r>
              <a:rPr lang="es-CO" sz="1484" dirty="0" smtClean="0">
                <a:latin typeface="Arial Narrow" pitchFamily="34" charset="0"/>
              </a:rPr>
              <a:t>2020. </a:t>
            </a:r>
            <a:endParaRPr lang="es-CO" sz="1484" dirty="0">
              <a:latin typeface="Arial Narrow" pitchFamily="34" charset="0"/>
            </a:endParaRPr>
          </a:p>
          <a:p>
            <a:pPr algn="just"/>
            <a:endParaRPr lang="es-CO" sz="1484" dirty="0">
              <a:latin typeface="Arial Narrow" pitchFamily="34" charset="0"/>
            </a:endParaRPr>
          </a:p>
          <a:p>
            <a:pPr algn="just"/>
            <a:r>
              <a:rPr lang="es-CO" sz="1484" dirty="0">
                <a:latin typeface="Arial Narrow" pitchFamily="34" charset="0"/>
              </a:rPr>
              <a:t>Las UPGD, municipios, distritos y departamentos tienen la responsabilidad de verificar que los casos notificados cumplan con la definición operativa de caso, y que los datos correspondan a la realidad del caso y se ingresen de acuerdo con las instrucciones dadas para el adecuado diligenciamiento de la ficha de notificación. </a:t>
            </a:r>
          </a:p>
          <a:p>
            <a:r>
              <a:rPr lang="es-CO" sz="1484" dirty="0">
                <a:latin typeface="Arial Narrow" pitchFamily="34" charset="0"/>
              </a:rPr>
              <a:t> </a:t>
            </a:r>
          </a:p>
          <a:p>
            <a:r>
              <a:rPr lang="es-CO" sz="1484" dirty="0">
                <a:latin typeface="Arial Narrow" pitchFamily="34" charset="0"/>
              </a:rPr>
              <a:t>El plan de análisis incluyó la descripción en persona, tiempo y lugar estableciendo frecuencias absolutas y relativas, análisis de  tendencia comparando los años </a:t>
            </a:r>
            <a:r>
              <a:rPr lang="es-CO" sz="1484" dirty="0" smtClean="0">
                <a:latin typeface="Arial Narrow" pitchFamily="34" charset="0"/>
              </a:rPr>
              <a:t>2017 </a:t>
            </a:r>
            <a:r>
              <a:rPr lang="es-CO" sz="1484" dirty="0">
                <a:latin typeface="Arial Narrow" pitchFamily="34" charset="0"/>
              </a:rPr>
              <a:t>a </a:t>
            </a:r>
            <a:r>
              <a:rPr lang="es-CO" sz="1484" dirty="0" smtClean="0">
                <a:latin typeface="Arial Narrow" pitchFamily="34" charset="0"/>
              </a:rPr>
              <a:t>2020 </a:t>
            </a:r>
            <a:r>
              <a:rPr lang="es-CO" sz="1484" dirty="0">
                <a:latin typeface="Arial Narrow" pitchFamily="34" charset="0"/>
              </a:rPr>
              <a:t>por semana epidemiológica. y los indicadores de vigilancia del evento incluidos en el protocolo de mortalidad </a:t>
            </a:r>
            <a:r>
              <a:rPr lang="es-CO" sz="1484" dirty="0" smtClean="0">
                <a:latin typeface="Arial Narrow" pitchFamily="34" charset="0"/>
              </a:rPr>
              <a:t>materna.</a:t>
            </a:r>
            <a:endParaRPr lang="es-CO" sz="1484" dirty="0">
              <a:latin typeface="Arial Narrow" pitchFamily="34" charset="0"/>
            </a:endParaRPr>
          </a:p>
          <a:p>
            <a:r>
              <a:rPr lang="es-CO" sz="1484" dirty="0">
                <a:latin typeface="Arial Narrow" pitchFamily="34" charset="0"/>
              </a:rPr>
              <a:t> </a:t>
            </a:r>
          </a:p>
          <a:p>
            <a:r>
              <a:rPr lang="es-CO" sz="1484" dirty="0">
                <a:latin typeface="Arial Narrow" pitchFamily="34" charset="0"/>
              </a:rPr>
              <a:t>Para realizar el análisis de los comportamientos inusuales se hace uso de la distribución de probabilidades de Poisson, por medio de la estimación de la probabilidad de ocurrencia del evento según su comportamiento.</a:t>
            </a:r>
          </a:p>
          <a:p>
            <a:endParaRPr lang="es-CO" sz="1484" dirty="0">
              <a:latin typeface="Arial Narrow" pitchFamily="34" charset="0"/>
            </a:endParaRPr>
          </a:p>
          <a:p>
            <a:r>
              <a:rPr lang="es-CO" sz="1484" dirty="0">
                <a:latin typeface="Arial Narrow" pitchFamily="34" charset="0"/>
              </a:rPr>
              <a:t>Las variables presentadas incluyen las definidas en la ficha de datos básicos del evento.</a:t>
            </a:r>
          </a:p>
          <a:p>
            <a:r>
              <a:rPr lang="es-CO" sz="1484" dirty="0">
                <a:latin typeface="Arial Narrow" pitchFamily="34" charset="0"/>
              </a:rPr>
              <a:t> </a:t>
            </a:r>
          </a:p>
          <a:p>
            <a:r>
              <a:rPr lang="es-CO" sz="1669" dirty="0"/>
              <a:t> </a:t>
            </a:r>
          </a:p>
          <a:p>
            <a:endParaRPr lang="es-CO" sz="1669" dirty="0">
              <a:latin typeface="Arial Narrow" panose="020B0606020202030204" pitchFamily="34" charset="0"/>
            </a:endParaRPr>
          </a:p>
          <a:p>
            <a:endParaRPr lang="es-ES" sz="1669" dirty="0">
              <a:latin typeface="Arial Narrow" panose="020B0606020202030204" pitchFamily="34" charset="0"/>
            </a:endParaRPr>
          </a:p>
          <a:p>
            <a:pPr algn="just"/>
            <a:endParaRPr lang="es-ES" sz="1669" dirty="0">
              <a:latin typeface="Arial Narrow" panose="020B0606020202030204" pitchFamily="34" charset="0"/>
            </a:endParaRPr>
          </a:p>
          <a:p>
            <a:pPr algn="just"/>
            <a:endParaRPr lang="es-ES" sz="1400" dirty="0">
              <a:latin typeface="Arial Narrow" panose="020B0606020202030204" pitchFamily="34" charset="0"/>
            </a:endParaRPr>
          </a:p>
          <a:p>
            <a:pPr algn="just"/>
            <a:r>
              <a:rPr lang="es-ES" sz="1400" dirty="0" smtClean="0">
                <a:latin typeface="Arial Narrow" panose="020B0606020202030204" pitchFamily="34" charset="0"/>
              </a:rPr>
              <a:t>Angélica </a:t>
            </a:r>
            <a:r>
              <a:rPr lang="es-ES" sz="1400" dirty="0">
                <a:latin typeface="Arial Narrow" panose="020B0606020202030204" pitchFamily="34" charset="0"/>
              </a:rPr>
              <a:t>María Rincón Mora</a:t>
            </a:r>
          </a:p>
          <a:p>
            <a:pPr algn="just"/>
            <a:r>
              <a:rPr lang="es-ES" sz="1400" dirty="0">
                <a:latin typeface="Arial Narrow" panose="020B0606020202030204" pitchFamily="34" charset="0"/>
              </a:rPr>
              <a:t>Profesional de Apoyo VSP.</a:t>
            </a:r>
            <a:endParaRPr lang="es-CO" sz="1400" dirty="0">
              <a:latin typeface="Arial Narrow" panose="020B0606020202030204" pitchFamily="34" charset="0"/>
            </a:endParaRPr>
          </a:p>
          <a:p>
            <a:pPr algn="just"/>
            <a:endParaRPr lang="es-ES" sz="1669" dirty="0">
              <a:latin typeface="Arial Narrow" panose="020B0606020202030204" pitchFamily="34" charset="0"/>
            </a:endParaRPr>
          </a:p>
        </p:txBody>
      </p:sp>
      <p:grpSp>
        <p:nvGrpSpPr>
          <p:cNvPr id="15" name="Grupo 14">
            <a:extLst>
              <a:ext uri="{FF2B5EF4-FFF2-40B4-BE49-F238E27FC236}">
                <a16:creationId xmlns:a16="http://schemas.microsoft.com/office/drawing/2014/main" id="{45A1D3FB-D4B3-4FFC-9122-FE48E9BB32B9}"/>
              </a:ext>
            </a:extLst>
          </p:cNvPr>
          <p:cNvGrpSpPr/>
          <p:nvPr/>
        </p:nvGrpSpPr>
        <p:grpSpPr>
          <a:xfrm>
            <a:off x="2378111" y="129759"/>
            <a:ext cx="4028249" cy="910926"/>
            <a:chOff x="2295616" y="51128"/>
            <a:chExt cx="4344467" cy="982435"/>
          </a:xfrm>
        </p:grpSpPr>
        <p:sp>
          <p:nvSpPr>
            <p:cNvPr id="16" name="Forma libre 15">
              <a:extLst>
                <a:ext uri="{FF2B5EF4-FFF2-40B4-BE49-F238E27FC236}">
                  <a16:creationId xmlns:a16="http://schemas.microsoft.com/office/drawing/2014/main" id="{0373CD7A-0D4E-471C-AEB3-4DB7AF5B5AFA}"/>
                </a:ext>
              </a:extLst>
            </p:cNvPr>
            <p:cNvSpPr/>
            <p:nvPr/>
          </p:nvSpPr>
          <p:spPr>
            <a:xfrm>
              <a:off x="2758707" y="477430"/>
              <a:ext cx="3881376" cy="524726"/>
            </a:xfrm>
            <a:custGeom>
              <a:avLst/>
              <a:gdLst>
                <a:gd name="connsiteX0" fmla="*/ 0 w 4027246"/>
                <a:gd name="connsiteY0" fmla="*/ 0 h 637832"/>
                <a:gd name="connsiteX1" fmla="*/ 4027246 w 4027246"/>
                <a:gd name="connsiteY1" fmla="*/ 0 h 637832"/>
                <a:gd name="connsiteX2" fmla="*/ 4027246 w 4027246"/>
                <a:gd name="connsiteY2" fmla="*/ 637832 h 637832"/>
                <a:gd name="connsiteX3" fmla="*/ 0 w 4027246"/>
                <a:gd name="connsiteY3" fmla="*/ 637832 h 637832"/>
                <a:gd name="connsiteX4" fmla="*/ 0 w 4027246"/>
                <a:gd name="connsiteY4" fmla="*/ 0 h 63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7246" h="637832">
                  <a:moveTo>
                    <a:pt x="0" y="0"/>
                  </a:moveTo>
                  <a:lnTo>
                    <a:pt x="4027246" y="0"/>
                  </a:lnTo>
                  <a:lnTo>
                    <a:pt x="4027246" y="637832"/>
                  </a:lnTo>
                  <a:lnTo>
                    <a:pt x="0" y="637832"/>
                  </a:lnTo>
                  <a:lnTo>
                    <a:pt x="0" y="0"/>
                  </a:lnTo>
                  <a:close/>
                </a:path>
              </a:pathLst>
            </a:custGeom>
            <a:solidFill>
              <a:srgbClr val="FF3300"/>
            </a:solidFill>
            <a:effectLst>
              <a:innerShdw blurRad="63500" dist="50800" dir="2700000">
                <a:prstClr val="black">
                  <a:alpha val="5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3542" tIns="77719" rIns="77719" bIns="77719" numCol="1" spcCol="1270" anchor="ctr" anchorCtr="0">
              <a:noAutofit/>
            </a:bodyPr>
            <a:lstStyle/>
            <a:p>
              <a:pPr defTabSz="1360063">
                <a:lnSpc>
                  <a:spcPct val="90000"/>
                </a:lnSpc>
                <a:spcBef>
                  <a:spcPct val="0"/>
                </a:spcBef>
                <a:spcAft>
                  <a:spcPct val="35000"/>
                </a:spcAft>
              </a:pPr>
              <a:r>
                <a:rPr lang="es-ES" sz="1484" dirty="0">
                  <a:latin typeface="Arial Narrow" panose="020B0606020202030204" pitchFamily="34" charset="0"/>
                </a:rPr>
                <a:t>Periodo epidemiológico </a:t>
              </a:r>
              <a:r>
                <a:rPr lang="es-ES" sz="1484" dirty="0" smtClean="0">
                  <a:latin typeface="Arial Narrow" panose="020B0606020202030204" pitchFamily="34" charset="0"/>
                </a:rPr>
                <a:t>2020 </a:t>
              </a:r>
              <a:endParaRPr lang="es-ES" sz="1484" dirty="0">
                <a:latin typeface="Arial Narrow" panose="020B0606020202030204" pitchFamily="34" charset="0"/>
              </a:endParaRPr>
            </a:p>
          </p:txBody>
        </p:sp>
        <p:grpSp>
          <p:nvGrpSpPr>
            <p:cNvPr id="17" name="Grupo 16">
              <a:extLst>
                <a:ext uri="{FF2B5EF4-FFF2-40B4-BE49-F238E27FC236}">
                  <a16:creationId xmlns:a16="http://schemas.microsoft.com/office/drawing/2014/main" id="{49C5D688-4DA9-4BF7-9921-BB978E32DC13}"/>
                </a:ext>
              </a:extLst>
            </p:cNvPr>
            <p:cNvGrpSpPr/>
            <p:nvPr/>
          </p:nvGrpSpPr>
          <p:grpSpPr>
            <a:xfrm>
              <a:off x="2295616" y="51128"/>
              <a:ext cx="4344466" cy="982435"/>
              <a:chOff x="1738668" y="2338362"/>
              <a:chExt cx="4371886" cy="982435"/>
            </a:xfrm>
          </p:grpSpPr>
          <p:sp>
            <p:nvSpPr>
              <p:cNvPr id="20" name="Forma libre 5">
                <a:extLst>
                  <a:ext uri="{FF2B5EF4-FFF2-40B4-BE49-F238E27FC236}">
                    <a16:creationId xmlns:a16="http://schemas.microsoft.com/office/drawing/2014/main" id="{3BF8DD7D-665C-41B1-BE16-7132DA142B26}"/>
                  </a:ext>
                </a:extLst>
              </p:cNvPr>
              <p:cNvSpPr/>
              <p:nvPr/>
            </p:nvSpPr>
            <p:spPr>
              <a:xfrm>
                <a:off x="2204680" y="2420010"/>
                <a:ext cx="3905874" cy="439792"/>
              </a:xfrm>
              <a:custGeom>
                <a:avLst/>
                <a:gdLst>
                  <a:gd name="connsiteX0" fmla="*/ 0 w 4027246"/>
                  <a:gd name="connsiteY0" fmla="*/ 0 h 637832"/>
                  <a:gd name="connsiteX1" fmla="*/ 4027246 w 4027246"/>
                  <a:gd name="connsiteY1" fmla="*/ 0 h 637832"/>
                  <a:gd name="connsiteX2" fmla="*/ 4027246 w 4027246"/>
                  <a:gd name="connsiteY2" fmla="*/ 637832 h 637832"/>
                  <a:gd name="connsiteX3" fmla="*/ 0 w 4027246"/>
                  <a:gd name="connsiteY3" fmla="*/ 637832 h 637832"/>
                  <a:gd name="connsiteX4" fmla="*/ 0 w 4027246"/>
                  <a:gd name="connsiteY4" fmla="*/ 0 h 63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7246" h="637832">
                    <a:moveTo>
                      <a:pt x="0" y="0"/>
                    </a:moveTo>
                    <a:lnTo>
                      <a:pt x="4027246" y="0"/>
                    </a:lnTo>
                    <a:lnTo>
                      <a:pt x="4027246" y="637832"/>
                    </a:lnTo>
                    <a:lnTo>
                      <a:pt x="0" y="637832"/>
                    </a:lnTo>
                    <a:lnTo>
                      <a:pt x="0" y="0"/>
                    </a:lnTo>
                    <a:close/>
                  </a:path>
                </a:pathLst>
              </a:custGeom>
              <a:solidFill>
                <a:srgbClr val="800000"/>
              </a:solidFill>
              <a:effectLst>
                <a:innerShdw blurRad="63500" dist="50800" dir="2700000">
                  <a:schemeClr val="tx1">
                    <a:alpha val="50000"/>
                  </a:scheme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3542" tIns="77719" rIns="77719" bIns="77719" numCol="1" spcCol="1270" anchor="b" anchorCtr="0">
                <a:noAutofit/>
              </a:bodyPr>
              <a:lstStyle/>
              <a:p>
                <a:pPr defTabSz="1360063">
                  <a:lnSpc>
                    <a:spcPct val="90000"/>
                  </a:lnSpc>
                  <a:spcBef>
                    <a:spcPct val="0"/>
                  </a:spcBef>
                  <a:spcAft>
                    <a:spcPct val="35000"/>
                  </a:spcAft>
                </a:pPr>
                <a:r>
                  <a:rPr lang="es-ES" sz="1298" dirty="0">
                    <a:latin typeface="Arial Narrow" panose="020B0606020202030204" pitchFamily="34" charset="0"/>
                  </a:rPr>
                  <a:t>                Evento</a:t>
                </a:r>
                <a:r>
                  <a:rPr lang="es-ES" sz="1484" dirty="0">
                    <a:latin typeface="Arial Narrow" panose="020B0606020202030204" pitchFamily="34" charset="0"/>
                  </a:rPr>
                  <a:t>:  Mortalidad Materna </a:t>
                </a:r>
              </a:p>
            </p:txBody>
          </p:sp>
          <p:sp>
            <p:nvSpPr>
              <p:cNvPr id="21" name="Elipse 20">
                <a:extLst>
                  <a:ext uri="{FF2B5EF4-FFF2-40B4-BE49-F238E27FC236}">
                    <a16:creationId xmlns:a16="http://schemas.microsoft.com/office/drawing/2014/main" id="{DF7EF278-355C-4232-A4A7-28462EA890F2}"/>
                  </a:ext>
                </a:extLst>
              </p:cNvPr>
              <p:cNvSpPr/>
              <p:nvPr/>
            </p:nvSpPr>
            <p:spPr>
              <a:xfrm>
                <a:off x="1738668" y="2338362"/>
                <a:ext cx="1012707" cy="982435"/>
              </a:xfrm>
              <a:prstGeom prst="ellipse">
                <a:avLst/>
              </a:prstGeom>
              <a:ln cmpd="tri">
                <a:solidFill>
                  <a:srgbClr val="800000"/>
                </a:solidFill>
              </a:ln>
              <a:effectLst>
                <a:innerShdw blurRad="63500" dist="50800" dir="2700000">
                  <a:srgbClr val="CC0000">
                    <a:alpha val="50000"/>
                  </a:srgbClr>
                </a:innerShdw>
              </a:effectLst>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lang="es-ES" sz="2596" dirty="0">
                  <a:solidFill>
                    <a:srgbClr val="CC0000"/>
                  </a:solidFill>
                  <a:latin typeface="Arial Narrow" panose="020B0606020202030204" pitchFamily="34" charset="0"/>
                </a:endParaRPr>
              </a:p>
            </p:txBody>
          </p:sp>
        </p:grpSp>
        <p:sp>
          <p:nvSpPr>
            <p:cNvPr id="18" name="Rectángulo 17">
              <a:extLst>
                <a:ext uri="{FF2B5EF4-FFF2-40B4-BE49-F238E27FC236}">
                  <a16:creationId xmlns:a16="http://schemas.microsoft.com/office/drawing/2014/main" id="{8B0BF93B-1A3F-49F3-8C10-13EF5B212A02}"/>
                </a:ext>
              </a:extLst>
            </p:cNvPr>
            <p:cNvSpPr/>
            <p:nvPr/>
          </p:nvSpPr>
          <p:spPr>
            <a:xfrm>
              <a:off x="2327228" y="215532"/>
              <a:ext cx="943130" cy="646323"/>
            </a:xfrm>
            <a:prstGeom prst="rect">
              <a:avLst/>
            </a:prstGeom>
            <a:noFill/>
          </p:spPr>
          <p:txBody>
            <a:bodyPr wrap="square" lIns="84784" tIns="42392" rIns="84784" bIns="42392">
              <a:spAutoFit/>
            </a:bodyPr>
            <a:lstStyle/>
            <a:p>
              <a:pPr algn="ctr"/>
              <a:r>
                <a:rPr lang="es-ES" sz="3338" b="1" dirty="0" smtClean="0">
                  <a:ln w="6600">
                    <a:solidFill>
                      <a:srgbClr val="C00000"/>
                    </a:solidFill>
                    <a:prstDash val="solid"/>
                  </a:ln>
                  <a:solidFill>
                    <a:srgbClr val="FF0000"/>
                  </a:solidFill>
                  <a:effectLst>
                    <a:outerShdw dist="38100" dir="2700000" algn="tl" rotWithShape="0">
                      <a:srgbClr val="800000"/>
                    </a:outerShdw>
                  </a:effectLst>
                </a:rPr>
                <a:t>III</a:t>
              </a:r>
              <a:endParaRPr lang="es-ES" sz="5563" b="1" dirty="0">
                <a:ln w="6600">
                  <a:solidFill>
                    <a:srgbClr val="C00000"/>
                  </a:solidFill>
                  <a:prstDash val="solid"/>
                </a:ln>
                <a:solidFill>
                  <a:srgbClr val="FF0000"/>
                </a:solidFill>
                <a:effectLst>
                  <a:outerShdw dist="38100" dir="2700000" algn="tl" rotWithShape="0">
                    <a:srgbClr val="800000"/>
                  </a:outerShdw>
                </a:effectLst>
              </a:endParaRPr>
            </a:p>
          </p:txBody>
        </p:sp>
      </p:grpSp>
    </p:spTree>
    <p:extLst>
      <p:ext uri="{BB962C8B-B14F-4D97-AF65-F5344CB8AC3E}">
        <p14:creationId xmlns:p14="http://schemas.microsoft.com/office/powerpoint/2010/main" val="365120683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1800</TotalTime>
  <Words>333</Words>
  <Application>Microsoft Office PowerPoint</Application>
  <PresentationFormat>Personalizado</PresentationFormat>
  <Paragraphs>60</Paragraphs>
  <Slides>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3</vt:i4>
      </vt:variant>
    </vt:vector>
  </HeadingPairs>
  <TitlesOfParts>
    <vt:vector size="10" baseType="lpstr">
      <vt:lpstr>Arial</vt:lpstr>
      <vt:lpstr>Arial Narrow</vt:lpstr>
      <vt:lpstr>Berlin Sans FB</vt:lpstr>
      <vt:lpstr>Calibri</vt:lpstr>
      <vt:lpstr>Calibri Light</vt:lpstr>
      <vt:lpstr>Tema de Office</vt:lpstr>
      <vt:lpstr>1_Tema de Office</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SIVIGILA02</dc:creator>
  <cp:lastModifiedBy>Angelica Rincon</cp:lastModifiedBy>
  <cp:revision>129</cp:revision>
  <dcterms:created xsi:type="dcterms:W3CDTF">2019-05-23T19:51:25Z</dcterms:created>
  <dcterms:modified xsi:type="dcterms:W3CDTF">2020-04-03T19:04:08Z</dcterms:modified>
</cp:coreProperties>
</file>